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2.jpg" ContentType="image/jpeg"/>
  <Override PartName="/ppt/media/image13.jpg" ContentType="image/jpeg"/>
  <Override PartName="/ppt/media/image19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0"/>
  </p:notesMasterIdLst>
  <p:sldIdLst>
    <p:sldId id="368" r:id="rId2"/>
    <p:sldId id="330" r:id="rId3"/>
    <p:sldId id="328" r:id="rId4"/>
    <p:sldId id="376" r:id="rId5"/>
    <p:sldId id="378" r:id="rId6"/>
    <p:sldId id="379" r:id="rId7"/>
    <p:sldId id="375" r:id="rId8"/>
    <p:sldId id="381" r:id="rId9"/>
    <p:sldId id="369" r:id="rId10"/>
    <p:sldId id="261" r:id="rId11"/>
    <p:sldId id="380" r:id="rId12"/>
    <p:sldId id="370" r:id="rId13"/>
    <p:sldId id="371" r:id="rId14"/>
    <p:sldId id="262" r:id="rId15"/>
    <p:sldId id="263" r:id="rId16"/>
    <p:sldId id="265" r:id="rId17"/>
    <p:sldId id="264" r:id="rId18"/>
    <p:sldId id="366" r:id="rId19"/>
    <p:sldId id="382" r:id="rId20"/>
    <p:sldId id="373" r:id="rId21"/>
    <p:sldId id="384" r:id="rId22"/>
    <p:sldId id="385" r:id="rId23"/>
    <p:sldId id="256" r:id="rId24"/>
    <p:sldId id="266" r:id="rId25"/>
    <p:sldId id="257" r:id="rId26"/>
    <p:sldId id="267" r:id="rId27"/>
    <p:sldId id="258" r:id="rId28"/>
    <p:sldId id="268" r:id="rId29"/>
    <p:sldId id="364" r:id="rId30"/>
    <p:sldId id="365" r:id="rId31"/>
    <p:sldId id="259" r:id="rId32"/>
    <p:sldId id="269" r:id="rId33"/>
    <p:sldId id="260" r:id="rId34"/>
    <p:sldId id="270" r:id="rId35"/>
    <p:sldId id="383" r:id="rId36"/>
    <p:sldId id="372" r:id="rId37"/>
    <p:sldId id="329" r:id="rId38"/>
    <p:sldId id="331" r:id="rId39"/>
    <p:sldId id="296" r:id="rId40"/>
    <p:sldId id="295" r:id="rId41"/>
    <p:sldId id="332" r:id="rId42"/>
    <p:sldId id="333" r:id="rId43"/>
    <p:sldId id="294" r:id="rId44"/>
    <p:sldId id="300" r:id="rId45"/>
    <p:sldId id="334" r:id="rId46"/>
    <p:sldId id="325" r:id="rId47"/>
    <p:sldId id="335" r:id="rId48"/>
    <p:sldId id="361" r:id="rId49"/>
    <p:sldId id="363" r:id="rId50"/>
    <p:sldId id="324" r:id="rId51"/>
    <p:sldId id="336" r:id="rId52"/>
    <p:sldId id="323" r:id="rId53"/>
    <p:sldId id="337" r:id="rId54"/>
    <p:sldId id="322" r:id="rId55"/>
    <p:sldId id="338" r:id="rId56"/>
    <p:sldId id="321" r:id="rId57"/>
    <p:sldId id="339" r:id="rId58"/>
    <p:sldId id="340" r:id="rId59"/>
    <p:sldId id="320" r:id="rId60"/>
    <p:sldId id="319" r:id="rId61"/>
    <p:sldId id="341" r:id="rId62"/>
    <p:sldId id="318" r:id="rId63"/>
    <p:sldId id="342" r:id="rId64"/>
    <p:sldId id="317" r:id="rId65"/>
    <p:sldId id="343" r:id="rId66"/>
    <p:sldId id="316" r:id="rId67"/>
    <p:sldId id="344" r:id="rId68"/>
    <p:sldId id="315" r:id="rId69"/>
    <p:sldId id="345" r:id="rId70"/>
    <p:sldId id="346" r:id="rId71"/>
    <p:sldId id="313" r:id="rId72"/>
    <p:sldId id="314" r:id="rId73"/>
    <p:sldId id="347" r:id="rId74"/>
    <p:sldId id="348" r:id="rId75"/>
    <p:sldId id="312" r:id="rId76"/>
    <p:sldId id="349" r:id="rId77"/>
    <p:sldId id="311" r:id="rId78"/>
    <p:sldId id="310" r:id="rId79"/>
    <p:sldId id="350" r:id="rId80"/>
    <p:sldId id="309" r:id="rId81"/>
    <p:sldId id="351" r:id="rId82"/>
    <p:sldId id="308" r:id="rId83"/>
    <p:sldId id="352" r:id="rId84"/>
    <p:sldId id="307" r:id="rId85"/>
    <p:sldId id="353" r:id="rId86"/>
    <p:sldId id="306" r:id="rId87"/>
    <p:sldId id="354" r:id="rId88"/>
    <p:sldId id="305" r:id="rId89"/>
    <p:sldId id="355" r:id="rId90"/>
    <p:sldId id="304" r:id="rId91"/>
    <p:sldId id="356" r:id="rId92"/>
    <p:sldId id="303" r:id="rId93"/>
    <p:sldId id="357" r:id="rId94"/>
    <p:sldId id="301" r:id="rId95"/>
    <p:sldId id="358" r:id="rId96"/>
    <p:sldId id="302" r:id="rId97"/>
    <p:sldId id="359" r:id="rId98"/>
    <p:sldId id="374" r:id="rId99"/>
  </p:sldIdLst>
  <p:sldSz cx="10693400" cy="7556500"/>
  <p:notesSz cx="10693400" cy="75565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Estilo Escuro 1 - Ênfas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Estilo com Tema 2 - Ênfas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com Tema 2 - Ênfas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com Tema 2 - Ênfas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469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DF6AC-BD47-4F44-BE91-7455F42202B9}" type="datetimeFigureOut">
              <a:rPr lang="pt-BR" smtClean="0"/>
              <a:t>06/06/2018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541713" y="944563"/>
            <a:ext cx="3609975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069975" y="3636963"/>
            <a:ext cx="8553450" cy="29749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6057900" y="717708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3AB9A-E434-4A80-AB3D-8D27DBC74D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66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Professor Gesiel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01536-D8C8-48D4-91ED-C9CF55122213}" type="datetime1">
              <a:rPr lang="en-US" smtClean="0"/>
              <a:t>6/6/2018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99CCFF"/>
                </a:solidFill>
                <a:latin typeface="Eras Demi ITC"/>
                <a:cs typeface="Eras Demi ITC"/>
              </a:defRPr>
            </a:lvl1pPr>
          </a:lstStyle>
          <a:p>
            <a:pPr marL="25400">
              <a:lnSpc>
                <a:spcPct val="100000"/>
              </a:lnSpc>
              <a:spcBef>
                <a:spcPts val="245"/>
              </a:spcBef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72178" y="367277"/>
            <a:ext cx="71534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835616" y="324605"/>
            <a:ext cx="633141" cy="6080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510837" y="367277"/>
            <a:ext cx="71534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274272" y="324605"/>
            <a:ext cx="633141" cy="6080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949493" y="367277"/>
            <a:ext cx="71534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712928" y="324605"/>
            <a:ext cx="633141" cy="6080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388149" y="367277"/>
            <a:ext cx="71534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6151584" y="324605"/>
            <a:ext cx="633141" cy="6080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6826805" y="367277"/>
            <a:ext cx="71534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7590240" y="324605"/>
            <a:ext cx="633141" cy="6080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8265461" y="367277"/>
            <a:ext cx="71534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9028896" y="324605"/>
            <a:ext cx="633141" cy="6080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026369" y="6627876"/>
            <a:ext cx="633141" cy="6080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701593" y="6670547"/>
            <a:ext cx="71534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2465028" y="6627876"/>
            <a:ext cx="633141" cy="6080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140249" y="6670547"/>
            <a:ext cx="71534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3903684" y="6627876"/>
            <a:ext cx="633141" cy="6080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4578905" y="6670547"/>
            <a:ext cx="71534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342340" y="6627876"/>
            <a:ext cx="633141" cy="6080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6017561" y="6670547"/>
            <a:ext cx="71534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6780996" y="6627876"/>
            <a:ext cx="633141" cy="6080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7456217" y="6670547"/>
            <a:ext cx="71534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8219652" y="6627876"/>
            <a:ext cx="633141" cy="6080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8894873" y="6670547"/>
            <a:ext cx="71534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900558" y="990600"/>
            <a:ext cx="4343387" cy="52044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Professor Gesiel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16506-7636-4B6B-B3F8-4C6C3B675A21}" type="datetime1">
              <a:rPr lang="en-US" smtClean="0"/>
              <a:t>6/6/2018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99CCFF"/>
                </a:solidFill>
                <a:latin typeface="Eras Demi ITC"/>
                <a:cs typeface="Eras Demi ITC"/>
              </a:defRPr>
            </a:lvl1pPr>
          </a:lstStyle>
          <a:p>
            <a:pPr marL="25400">
              <a:lnSpc>
                <a:spcPct val="100000"/>
              </a:lnSpc>
              <a:spcBef>
                <a:spcPts val="245"/>
              </a:spcBef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Professor Gesiel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09838-F26B-458B-A274-7D5BCA3E9461}" type="datetime1">
              <a:rPr lang="en-US" smtClean="0"/>
              <a:t>6/6/2018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99CCFF"/>
                </a:solidFill>
                <a:latin typeface="Eras Demi ITC"/>
                <a:cs typeface="Eras Demi ITC"/>
              </a:defRPr>
            </a:lvl1pPr>
          </a:lstStyle>
          <a:p>
            <a:pPr marL="25400">
              <a:lnSpc>
                <a:spcPct val="100000"/>
              </a:lnSpc>
              <a:spcBef>
                <a:spcPts val="245"/>
              </a:spcBef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Professor Gesiel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E6B8D-4E18-4FE4-8502-20DF755F7768}" type="datetime1">
              <a:rPr lang="en-US" smtClean="0"/>
              <a:t>6/6/2018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99CCFF"/>
                </a:solidFill>
                <a:latin typeface="Eras Demi ITC"/>
                <a:cs typeface="Eras Demi ITC"/>
              </a:defRPr>
            </a:lvl1pPr>
          </a:lstStyle>
          <a:p>
            <a:pPr marL="25400">
              <a:lnSpc>
                <a:spcPct val="100000"/>
              </a:lnSpc>
              <a:spcBef>
                <a:spcPts val="245"/>
              </a:spcBef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Professor Gesiel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D91E3-1D4C-4ADD-9892-FCC47E01D53F}" type="datetime1">
              <a:rPr lang="en-US" smtClean="0"/>
              <a:t>6/6/2018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99CCFF"/>
                </a:solidFill>
                <a:latin typeface="Eras Demi ITC"/>
                <a:cs typeface="Eras Demi ITC"/>
              </a:defRPr>
            </a:lvl1pPr>
          </a:lstStyle>
          <a:p>
            <a:pPr marL="25400">
              <a:lnSpc>
                <a:spcPct val="100000"/>
              </a:lnSpc>
              <a:spcBef>
                <a:spcPts val="245"/>
              </a:spcBef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72178" y="367277"/>
            <a:ext cx="715348" cy="5654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835616" y="324605"/>
            <a:ext cx="633141" cy="6080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510837" y="367277"/>
            <a:ext cx="715348" cy="5654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274272" y="324605"/>
            <a:ext cx="633141" cy="6080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949493" y="367277"/>
            <a:ext cx="715348" cy="5654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712928" y="324605"/>
            <a:ext cx="633141" cy="6080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388149" y="367277"/>
            <a:ext cx="715348" cy="5654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6151584" y="324605"/>
            <a:ext cx="633141" cy="6080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6826805" y="367277"/>
            <a:ext cx="715348" cy="5654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7590240" y="324605"/>
            <a:ext cx="633141" cy="6080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8265461" y="367277"/>
            <a:ext cx="715348" cy="5654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9028896" y="324605"/>
            <a:ext cx="633141" cy="6080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026369" y="6627876"/>
            <a:ext cx="633141" cy="6080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701593" y="6670547"/>
            <a:ext cx="715348" cy="5654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2465028" y="6627876"/>
            <a:ext cx="633141" cy="6080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140249" y="6670547"/>
            <a:ext cx="715348" cy="5654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3903684" y="6627876"/>
            <a:ext cx="633141" cy="6080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4578905" y="6670547"/>
            <a:ext cx="715348" cy="5654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342340" y="6627876"/>
            <a:ext cx="633141" cy="6080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6017561" y="6670547"/>
            <a:ext cx="715348" cy="5654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6780996" y="6627876"/>
            <a:ext cx="633141" cy="6080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7456217" y="6670547"/>
            <a:ext cx="715348" cy="5654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8219652" y="6627876"/>
            <a:ext cx="633141" cy="6080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8894873" y="6670547"/>
            <a:ext cx="715348" cy="5654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99828" y="930643"/>
            <a:ext cx="1840229" cy="285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99828" y="1190339"/>
            <a:ext cx="4509134" cy="5137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Professor Gesiel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8127E-B068-4B17-B421-ADD4804AA534}" type="datetime1">
              <a:rPr lang="en-US" smtClean="0"/>
              <a:t>6/6/2018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561952" y="6494869"/>
            <a:ext cx="160020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99CCFF"/>
                </a:solidFill>
                <a:latin typeface="Eras Demi ITC"/>
                <a:cs typeface="Eras Demi ITC"/>
              </a:defRPr>
            </a:lvl1pPr>
          </a:lstStyle>
          <a:p>
            <a:pPr marL="25400">
              <a:lnSpc>
                <a:spcPct val="100000"/>
              </a:lnSpc>
              <a:spcBef>
                <a:spcPts val="245"/>
              </a:spcBef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C207895-AF88-454C-8363-7D4834420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525212"/>
              </p:ext>
            </p:extLst>
          </p:nvPr>
        </p:nvGraphicFramePr>
        <p:xfrm>
          <a:off x="1092201" y="1019629"/>
          <a:ext cx="8469751" cy="2377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69751">
                  <a:extLst>
                    <a:ext uri="{9D8B030D-6E8A-4147-A177-3AD203B41FA5}">
                      <a16:colId xmlns:a16="http://schemas.microsoft.com/office/drawing/2014/main" val="10152881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/>
                        <a:t>EXEMPLO DE ATIVIDADE DE LEITURA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462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3200" b="1" dirty="0"/>
                        <a:t>ESTRATÉGIA: RODA DE LEITURA  </a:t>
                      </a:r>
                      <a:r>
                        <a:rPr lang="pt-BR" sz="3200" b="0" i="1" dirty="0"/>
                        <a:t>Riter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42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3200" b="0" dirty="0"/>
                        <a:t>AUTOR: Professor Gesiel Pereira da Silveira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853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3200" b="0" dirty="0"/>
                        <a:t>PNAIC 2018 – 3º 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788993"/>
                  </a:ext>
                </a:extLst>
              </a:tr>
            </a:tbl>
          </a:graphicData>
        </a:graphic>
      </p:graphicFrame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C4B1E1-678C-452B-8CA2-A2210D4C2A4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096A751-22AC-429B-8C2B-42A88C95F0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441" y="3397069"/>
            <a:ext cx="5062789" cy="325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34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2786C8F-A3D0-4981-B88E-771EBD02B32A}"/>
              </a:ext>
            </a:extLst>
          </p:cNvPr>
          <p:cNvSpPr/>
          <p:nvPr/>
        </p:nvSpPr>
        <p:spPr>
          <a:xfrm>
            <a:off x="774700" y="273050"/>
            <a:ext cx="9144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57C1306-EA15-403B-AD01-5182A023F3E1}"/>
              </a:ext>
            </a:extLst>
          </p:cNvPr>
          <p:cNvSpPr/>
          <p:nvPr/>
        </p:nvSpPr>
        <p:spPr>
          <a:xfrm>
            <a:off x="774700" y="6445250"/>
            <a:ext cx="9144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22DDA95-B275-4517-8985-3F39D9DC7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230" y="0"/>
            <a:ext cx="6416940" cy="7556500"/>
          </a:xfrm>
          <a:prstGeom prst="rect">
            <a:avLst/>
          </a:prstGeom>
        </p:spPr>
      </p:pic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D7FC6BA9-F4D5-49A7-8969-2546DBDA809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2846714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C207895-AF88-454C-8363-7D4834420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481601"/>
              </p:ext>
            </p:extLst>
          </p:nvPr>
        </p:nvGraphicFramePr>
        <p:xfrm>
          <a:off x="1092201" y="916214"/>
          <a:ext cx="8469751" cy="5760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69751">
                  <a:extLst>
                    <a:ext uri="{9D8B030D-6E8A-4147-A177-3AD203B41FA5}">
                      <a16:colId xmlns:a16="http://schemas.microsoft.com/office/drawing/2014/main" val="10152881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Olhando a primeira capa do livro que vamos ler: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462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pt-BR" sz="2800" dirty="0"/>
                        <a:t>1. Qual o título do livro?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332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pt-BR" sz="2800" dirty="0"/>
                        <a:t>R= </a:t>
                      </a:r>
                      <a:r>
                        <a:rPr lang="pt-BR" sz="2800" b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Conto ou não conto?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954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2800" dirty="0"/>
                        <a:t>2. Qual o nome do autor?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252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2800" dirty="0"/>
                        <a:t>R= </a:t>
                      </a:r>
                      <a:r>
                        <a:rPr lang="pt-BR" sz="2800" b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Abel Sidney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8314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2800" dirty="0"/>
                        <a:t>3. Qual o nome do ilustrador?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15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2800" dirty="0"/>
                        <a:t>R= </a:t>
                      </a:r>
                      <a:r>
                        <a:rPr lang="pt-BR" sz="2800" b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Rosana Almendares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148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2800" dirty="0"/>
                        <a:t>4. Qual o nome da editora?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866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2800" dirty="0"/>
                        <a:t>R= </a:t>
                      </a:r>
                      <a:r>
                        <a:rPr lang="pt-BR" sz="2800" b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 edição é do próprio autor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083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2800" dirty="0"/>
                        <a:t>5. Como você acha que vai ser a história?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339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2800" dirty="0"/>
                        <a:t>R= </a:t>
                      </a:r>
                      <a:r>
                        <a:rPr lang="pt-BR" sz="2800" b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Resposta pessoal do aluno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817859"/>
                  </a:ext>
                </a:extLst>
              </a:tr>
            </a:tbl>
          </a:graphicData>
        </a:graphic>
      </p:graphicFrame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F4E8FE-E331-4493-89BE-7F0A75E80B1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22853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C207895-AF88-454C-8363-7D4834420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219946"/>
              </p:ext>
            </p:extLst>
          </p:nvPr>
        </p:nvGraphicFramePr>
        <p:xfrm>
          <a:off x="1092201" y="916214"/>
          <a:ext cx="8469751" cy="2468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69751">
                  <a:extLst>
                    <a:ext uri="{9D8B030D-6E8A-4147-A177-3AD203B41FA5}">
                      <a16:colId xmlns:a16="http://schemas.microsoft.com/office/drawing/2014/main" val="10152881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/>
                        <a:t>Olhando a sequência de imagens ilustrativas do livro que vamos ler: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462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pt-BR" sz="3600" dirty="0"/>
                        <a:t>1. Que gênero textual será este?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332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3600" dirty="0"/>
                        <a:t>2. Como você acha que vai ser a história?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252637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11F75E91-81CB-4993-A9DF-43D8CA53A6F5}"/>
              </a:ext>
            </a:extLst>
          </p:cNvPr>
          <p:cNvSpPr txBox="1"/>
          <p:nvPr/>
        </p:nvSpPr>
        <p:spPr>
          <a:xfrm>
            <a:off x="1112159" y="3868142"/>
            <a:ext cx="8421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i="1" dirty="0">
                <a:solidFill>
                  <a:schemeClr val="accent2"/>
                </a:solidFill>
              </a:rPr>
              <a:t>Observação: Antes da turma responder a primeira pergunta, resgate o conceito de gênero textual.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A966A1B1-8AA9-4855-9750-932E0B6782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718948"/>
              </p:ext>
            </p:extLst>
          </p:nvPr>
        </p:nvGraphicFramePr>
        <p:xfrm>
          <a:off x="1112158" y="5799090"/>
          <a:ext cx="8421912" cy="82296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8421912">
                  <a:extLst>
                    <a:ext uri="{9D8B030D-6E8A-4147-A177-3AD203B41FA5}">
                      <a16:colId xmlns:a16="http://schemas.microsoft.com/office/drawing/2014/main" val="1801658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2400" dirty="0"/>
                        <a:t>Apresente a sequência das imagens ilustrativas do livro de literatura infantil.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713345"/>
                  </a:ext>
                </a:extLst>
              </a:tr>
            </a:tbl>
          </a:graphicData>
        </a:graphic>
      </p:graphicFrame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6DA577AD-D515-4BE6-AAAC-B657CCDA3FC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124262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2786C8F-A3D0-4981-B88E-771EBD02B32A}"/>
              </a:ext>
            </a:extLst>
          </p:cNvPr>
          <p:cNvSpPr/>
          <p:nvPr/>
        </p:nvSpPr>
        <p:spPr>
          <a:xfrm>
            <a:off x="774700" y="273050"/>
            <a:ext cx="9144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57C1306-EA15-403B-AD01-5182A023F3E1}"/>
              </a:ext>
            </a:extLst>
          </p:cNvPr>
          <p:cNvSpPr/>
          <p:nvPr/>
        </p:nvSpPr>
        <p:spPr>
          <a:xfrm>
            <a:off x="774700" y="6445250"/>
            <a:ext cx="9144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22DDA95-B275-4517-8985-3F39D9DC7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230" y="0"/>
            <a:ext cx="6416940" cy="7556500"/>
          </a:xfrm>
          <a:prstGeom prst="rect">
            <a:avLst/>
          </a:prstGeom>
        </p:spPr>
      </p:pic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9FC72B46-BE3E-4C29-A74A-930D93BCB8A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3438426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2786C8F-A3D0-4981-B88E-771EBD02B32A}"/>
              </a:ext>
            </a:extLst>
          </p:cNvPr>
          <p:cNvSpPr/>
          <p:nvPr/>
        </p:nvSpPr>
        <p:spPr>
          <a:xfrm>
            <a:off x="774700" y="273050"/>
            <a:ext cx="9144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57C1306-EA15-403B-AD01-5182A023F3E1}"/>
              </a:ext>
            </a:extLst>
          </p:cNvPr>
          <p:cNvSpPr/>
          <p:nvPr/>
        </p:nvSpPr>
        <p:spPr>
          <a:xfrm>
            <a:off x="774700" y="6445250"/>
            <a:ext cx="9144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3730EFE-0FF3-4E98-AF83-BCE5FB5DF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873" y="0"/>
            <a:ext cx="6423653" cy="7556500"/>
          </a:xfrm>
          <a:prstGeom prst="rect">
            <a:avLst/>
          </a:prstGeom>
        </p:spPr>
      </p:pic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824FE896-3510-4BC4-A6A9-76257ADF515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44147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2786C8F-A3D0-4981-B88E-771EBD02B32A}"/>
              </a:ext>
            </a:extLst>
          </p:cNvPr>
          <p:cNvSpPr/>
          <p:nvPr/>
        </p:nvSpPr>
        <p:spPr>
          <a:xfrm>
            <a:off x="774700" y="273050"/>
            <a:ext cx="9144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57C1306-EA15-403B-AD01-5182A023F3E1}"/>
              </a:ext>
            </a:extLst>
          </p:cNvPr>
          <p:cNvSpPr/>
          <p:nvPr/>
        </p:nvSpPr>
        <p:spPr>
          <a:xfrm>
            <a:off x="774700" y="6445250"/>
            <a:ext cx="9144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37C5513-5740-4916-9EF7-BEE3E9932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312" y="0"/>
            <a:ext cx="6200776" cy="7556500"/>
          </a:xfrm>
          <a:prstGeom prst="rect">
            <a:avLst/>
          </a:prstGeom>
        </p:spPr>
      </p:pic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C57DA967-FDD5-4470-878D-50111A0024E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1959817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2786C8F-A3D0-4981-B88E-771EBD02B32A}"/>
              </a:ext>
            </a:extLst>
          </p:cNvPr>
          <p:cNvSpPr/>
          <p:nvPr/>
        </p:nvSpPr>
        <p:spPr>
          <a:xfrm>
            <a:off x="774700" y="273050"/>
            <a:ext cx="9144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57C1306-EA15-403B-AD01-5182A023F3E1}"/>
              </a:ext>
            </a:extLst>
          </p:cNvPr>
          <p:cNvSpPr/>
          <p:nvPr/>
        </p:nvSpPr>
        <p:spPr>
          <a:xfrm>
            <a:off x="774700" y="6445250"/>
            <a:ext cx="9144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1DE4F1B-5504-4237-8BC4-D45150435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0" y="1124602"/>
            <a:ext cx="4191000" cy="5307295"/>
          </a:xfrm>
          <a:prstGeom prst="rect">
            <a:avLst/>
          </a:prstGeom>
        </p:spPr>
      </p:pic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E0A0C55E-330F-482E-BDAF-7304F3DEE1A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3819607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2786C8F-A3D0-4981-B88E-771EBD02B32A}"/>
              </a:ext>
            </a:extLst>
          </p:cNvPr>
          <p:cNvSpPr/>
          <p:nvPr/>
        </p:nvSpPr>
        <p:spPr>
          <a:xfrm>
            <a:off x="774700" y="273050"/>
            <a:ext cx="9144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57C1306-EA15-403B-AD01-5182A023F3E1}"/>
              </a:ext>
            </a:extLst>
          </p:cNvPr>
          <p:cNvSpPr/>
          <p:nvPr/>
        </p:nvSpPr>
        <p:spPr>
          <a:xfrm>
            <a:off x="774700" y="6445250"/>
            <a:ext cx="9144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5527FCA-6811-4F59-BA2C-9173FD3DC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095" y="0"/>
            <a:ext cx="6633210" cy="7549277"/>
          </a:xfrm>
          <a:prstGeom prst="rect">
            <a:avLst/>
          </a:prstGeom>
        </p:spPr>
      </p:pic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672F18BF-612D-4971-87AB-64E981B3E08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3790764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2786C8F-A3D0-4981-B88E-771EBD02B32A}"/>
              </a:ext>
            </a:extLst>
          </p:cNvPr>
          <p:cNvSpPr/>
          <p:nvPr/>
        </p:nvSpPr>
        <p:spPr>
          <a:xfrm>
            <a:off x="774700" y="273050"/>
            <a:ext cx="9144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57C1306-EA15-403B-AD01-5182A023F3E1}"/>
              </a:ext>
            </a:extLst>
          </p:cNvPr>
          <p:cNvSpPr/>
          <p:nvPr/>
        </p:nvSpPr>
        <p:spPr>
          <a:xfrm>
            <a:off x="774700" y="6445250"/>
            <a:ext cx="9144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37D572C-3977-4953-801C-1369068C8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850" y="0"/>
            <a:ext cx="6613699" cy="7556500"/>
          </a:xfrm>
          <a:prstGeom prst="rect">
            <a:avLst/>
          </a:prstGeom>
        </p:spPr>
      </p:pic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682DB8B1-F0F8-4242-B0E0-B7B99CB7365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225843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C207895-AF88-454C-8363-7D4834420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889116"/>
              </p:ext>
            </p:extLst>
          </p:nvPr>
        </p:nvGraphicFramePr>
        <p:xfrm>
          <a:off x="1092201" y="916214"/>
          <a:ext cx="8469751" cy="3749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69751">
                  <a:extLst>
                    <a:ext uri="{9D8B030D-6E8A-4147-A177-3AD203B41FA5}">
                      <a16:colId xmlns:a16="http://schemas.microsoft.com/office/drawing/2014/main" val="10152881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/>
                        <a:t>Olhando a sequência de imagens ilustrativas do livro que vamos ler: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462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pt-BR" sz="3600" dirty="0"/>
                        <a:t>1. Que gênero textual será este?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332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pt-BR" sz="3600" dirty="0"/>
                        <a:t>R= </a:t>
                      </a:r>
                      <a:r>
                        <a:rPr lang="pt-BR" sz="3600" b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889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3600" dirty="0"/>
                        <a:t>2. Como você acha que vai ser a história?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252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3600" dirty="0"/>
                        <a:t>R= </a:t>
                      </a:r>
                      <a:r>
                        <a:rPr lang="pt-BR" sz="3600" b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Resposta pessoal do aluno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810805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11F75E91-81CB-4993-A9DF-43D8CA53A6F5}"/>
              </a:ext>
            </a:extLst>
          </p:cNvPr>
          <p:cNvSpPr txBox="1"/>
          <p:nvPr/>
        </p:nvSpPr>
        <p:spPr>
          <a:xfrm>
            <a:off x="1092201" y="4970420"/>
            <a:ext cx="8421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i="1" dirty="0">
                <a:solidFill>
                  <a:schemeClr val="accent2"/>
                </a:solidFill>
              </a:rPr>
              <a:t>Observação: Pode-se ampliar as perguntas  referentes ao gênero textual Conto, explorando os elementos composicionais deste gênero dentro do livro que está sendo trabalhado.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710CD83-9B00-402B-87D8-B80E129DFC6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4237639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77D595F8-6D28-4119-B5F8-8286BC324F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226574"/>
              </p:ext>
            </p:extLst>
          </p:nvPr>
        </p:nvGraphicFramePr>
        <p:xfrm>
          <a:off x="1112158" y="917029"/>
          <a:ext cx="844187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1870">
                  <a:extLst>
                    <a:ext uri="{9D8B030D-6E8A-4147-A177-3AD203B41FA5}">
                      <a16:colId xmlns:a16="http://schemas.microsoft.com/office/drawing/2014/main" val="18172159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3600" dirty="0"/>
                        <a:t>Nas etapas de realização da RODA DE HISTÓRIA, conforme o modelo proposto por Riter (2009). </a:t>
                      </a:r>
                    </a:p>
                    <a:p>
                      <a:pPr algn="just"/>
                      <a:r>
                        <a:rPr lang="pt-BR" sz="3600" dirty="0"/>
                        <a:t>É realizado a condução e mediação de diferentes momentos de conversa, antes e depois da leitura, sempre focados em assegurar um engajamento das crianças. </a:t>
                      </a:r>
                    </a:p>
                    <a:p>
                      <a:pPr algn="just"/>
                      <a:r>
                        <a:rPr lang="pt-BR" sz="3600" dirty="0"/>
                        <a:t>Com essa forma de condução, as crianças não apenas aprendem especificamente sobre   o   texto   em  foco ,  mas  passam  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610185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32C7828-ED99-4158-9ED5-C483DCDC477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3154742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C207895-AF88-454C-8363-7D4834420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247157"/>
              </p:ext>
            </p:extLst>
          </p:nvPr>
        </p:nvGraphicFramePr>
        <p:xfrm>
          <a:off x="1111824" y="1067878"/>
          <a:ext cx="8469751" cy="5257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69751">
                  <a:extLst>
                    <a:ext uri="{9D8B030D-6E8A-4147-A177-3AD203B41FA5}">
                      <a16:colId xmlns:a16="http://schemas.microsoft.com/office/drawing/2014/main" val="10152881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/>
                        <a:t>RODA DE HISTÓRIA (Leitura)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462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3300" b="0" dirty="0"/>
                        <a:t>Formar duplas com alunos com competências de leitura distintas e oferecer o livro impresso sem as ilustrações ou digitalizado em computadores na sala informatizada.</a:t>
                      </a:r>
                    </a:p>
                    <a:p>
                      <a:pPr algn="just"/>
                      <a:r>
                        <a:rPr lang="pt-BR" sz="3300" b="0" dirty="0"/>
                        <a:t>Propor que as duplas leiam juntas o livro para sua compreensão. Propor a pesquisa no dicionário para descobrir os significados das palavras desconhecidas do conto, e analisar qual desses significados faz sentido dentro do texto.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42375"/>
                  </a:ext>
                </a:extLst>
              </a:tr>
            </a:tbl>
          </a:graphicData>
        </a:graphic>
      </p:graphicFrame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384660-65C0-4CC9-896D-04DA9E41BB6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730764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C207895-AF88-454C-8363-7D4834420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496205"/>
              </p:ext>
            </p:extLst>
          </p:nvPr>
        </p:nvGraphicFramePr>
        <p:xfrm>
          <a:off x="1092201" y="916214"/>
          <a:ext cx="8469751" cy="3779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69751">
                  <a:extLst>
                    <a:ext uri="{9D8B030D-6E8A-4147-A177-3AD203B41FA5}">
                      <a16:colId xmlns:a16="http://schemas.microsoft.com/office/drawing/2014/main" val="10152881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/>
                        <a:t>RODA DE HISTÓRIA (Leitura)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462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4000" b="0" dirty="0"/>
                        <a:t>O professor lê, expressivamente, o livro (digitalizado) projetado no Datashow ou já parte para as perguntas geradoras, fazendo a leitura somente depois das respostas da turma.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853923"/>
                  </a:ext>
                </a:extLst>
              </a:tr>
            </a:tbl>
          </a:graphicData>
        </a:graphic>
      </p:graphicFrame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2642D3-6331-401A-BBB2-A7F27781128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40982788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C207895-AF88-454C-8363-7D4834420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884003"/>
              </p:ext>
            </p:extLst>
          </p:nvPr>
        </p:nvGraphicFramePr>
        <p:xfrm>
          <a:off x="1092201" y="916214"/>
          <a:ext cx="8469751" cy="3779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469751">
                  <a:extLst>
                    <a:ext uri="{9D8B030D-6E8A-4147-A177-3AD203B41FA5}">
                      <a16:colId xmlns:a16="http://schemas.microsoft.com/office/drawing/2014/main" val="10152881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/>
                        <a:t>OBSERVAÇÃO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462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4000" dirty="0"/>
                        <a:t>Sugira ao aluno que identifique as ilustrações do conto, e faça relações entre estas imagem e o texto escrito para definir a relação entre o sentido da imagem e o sentido do poema.</a:t>
                      </a:r>
                      <a:endParaRPr lang="pt-BR" sz="4000" b="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853923"/>
                  </a:ext>
                </a:extLst>
              </a:tr>
            </a:tbl>
          </a:graphicData>
        </a:graphic>
      </p:graphicFrame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34BBFD-2412-4473-9730-3E9DFD1B0E0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281123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7111" y="6167117"/>
            <a:ext cx="18707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Trebuchet MS"/>
                <a:cs typeface="Trebuchet MS"/>
              </a:rPr>
              <a:t>Ilustrações: </a:t>
            </a:r>
            <a:r>
              <a:rPr sz="1000" spc="15" dirty="0">
                <a:solidFill>
                  <a:srgbClr val="323232"/>
                </a:solidFill>
                <a:latin typeface="Trebuchet MS"/>
                <a:cs typeface="Trebuchet MS"/>
              </a:rPr>
              <a:t>Rosana</a:t>
            </a:r>
            <a:r>
              <a:rPr sz="1000" spc="-30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1000" spc="15" dirty="0">
                <a:solidFill>
                  <a:srgbClr val="323232"/>
                </a:solidFill>
                <a:latin typeface="Trebuchet MS"/>
                <a:cs typeface="Trebuchet MS"/>
              </a:rPr>
              <a:t>Almendares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C24EA31-215A-4C1F-953C-789BE5BF3045}"/>
              </a:ext>
            </a:extLst>
          </p:cNvPr>
          <p:cNvSpPr txBox="1"/>
          <p:nvPr/>
        </p:nvSpPr>
        <p:spPr>
          <a:xfrm>
            <a:off x="5499100" y="1263650"/>
            <a:ext cx="487031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Comic Sans MS" panose="030F0702030302020204" pitchFamily="66" charset="0"/>
              </a:rPr>
              <a:t>- ... eu nem te conto!</a:t>
            </a:r>
          </a:p>
          <a:p>
            <a:pPr algn="just"/>
            <a:r>
              <a:rPr lang="pt-BR" sz="2400" dirty="0">
                <a:latin typeface="Comic Sans MS" panose="030F0702030302020204" pitchFamily="66" charset="0"/>
              </a:rPr>
              <a:t>- Conta, vai, conta!</a:t>
            </a:r>
          </a:p>
          <a:p>
            <a:pPr algn="just"/>
            <a:r>
              <a:rPr lang="pt-BR" sz="2400" dirty="0">
                <a:latin typeface="Comic Sans MS" panose="030F0702030302020204" pitchFamily="66" charset="0"/>
              </a:rPr>
              <a:t>- Está bem! Mas você promete não contar para mais ninguém?</a:t>
            </a:r>
          </a:p>
          <a:p>
            <a:pPr algn="just"/>
            <a:r>
              <a:rPr lang="pt-BR" sz="2400" dirty="0">
                <a:latin typeface="Comic Sans MS" panose="030F0702030302020204" pitchFamily="66" charset="0"/>
              </a:rPr>
              <a:t>- Prometo. Juro que não conto! Se eu contar quero morrer sequinha na mesma hora...</a:t>
            </a:r>
          </a:p>
          <a:p>
            <a:pPr algn="just"/>
            <a:r>
              <a:rPr lang="pt-BR" sz="2400" dirty="0">
                <a:latin typeface="Comic Sans MS" panose="030F0702030302020204" pitchFamily="66" charset="0"/>
              </a:rPr>
              <a:t>- Não precisa exagerar! O que vou contar não é nada assim tão sério. Não precisa jurar.</a:t>
            </a:r>
          </a:p>
          <a:p>
            <a:pPr algn="just"/>
            <a:r>
              <a:rPr lang="pt-BR" sz="2400" dirty="0">
                <a:latin typeface="Comic Sans MS" panose="030F0702030302020204" pitchFamily="66" charset="0"/>
              </a:rPr>
              <a:t>- Está bem...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E5F02EF-B21A-4121-8DEE-C335F27AC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1" y="958850"/>
            <a:ext cx="4419600" cy="5386067"/>
          </a:xfrm>
          <a:prstGeom prst="rect">
            <a:avLst/>
          </a:prstGeom>
        </p:spPr>
      </p:pic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D5408E8-579C-46FD-873C-4059685D76D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7111" y="6167117"/>
            <a:ext cx="18707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Trebuchet MS"/>
                <a:cs typeface="Trebuchet MS"/>
              </a:rPr>
              <a:t>Ilustrações: </a:t>
            </a:r>
            <a:r>
              <a:rPr sz="1000" spc="15" dirty="0">
                <a:solidFill>
                  <a:srgbClr val="323232"/>
                </a:solidFill>
                <a:latin typeface="Trebuchet MS"/>
                <a:cs typeface="Trebuchet MS"/>
              </a:rPr>
              <a:t>Rosana</a:t>
            </a:r>
            <a:r>
              <a:rPr sz="1000" spc="-30" dirty="0">
                <a:solidFill>
                  <a:srgbClr val="323232"/>
                </a:solidFill>
                <a:latin typeface="Trebuchet MS"/>
                <a:cs typeface="Trebuchet MS"/>
              </a:rPr>
              <a:t> </a:t>
            </a:r>
            <a:r>
              <a:rPr sz="1000" spc="15" dirty="0">
                <a:solidFill>
                  <a:srgbClr val="323232"/>
                </a:solidFill>
                <a:latin typeface="Trebuchet MS"/>
                <a:cs typeface="Trebuchet MS"/>
              </a:rPr>
              <a:t>Almendares</a:t>
            </a:r>
            <a:endParaRPr sz="1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5499100" y="992414"/>
            <a:ext cx="4870319" cy="549573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745"/>
              </a:spcBef>
            </a:pPr>
            <a:r>
              <a:rPr lang="pt-BR" sz="2000" spc="-5" dirty="0">
                <a:latin typeface="Comic Sans MS"/>
                <a:cs typeface="Comic Sans MS"/>
              </a:rPr>
              <a:t>Depois de muitos anos, ainda </a:t>
            </a:r>
            <a:r>
              <a:rPr lang="pt-BR" sz="2000" dirty="0">
                <a:latin typeface="Comic Sans MS"/>
                <a:cs typeface="Comic Sans MS"/>
              </a:rPr>
              <a:t>me </a:t>
            </a:r>
            <a:r>
              <a:rPr lang="pt-BR" sz="2000" spc="-5" dirty="0">
                <a:latin typeface="Comic Sans MS"/>
                <a:cs typeface="Comic Sans MS"/>
              </a:rPr>
              <a:t>lembro em detalhes sobre </a:t>
            </a:r>
            <a:r>
              <a:rPr lang="pt-BR" sz="2000" dirty="0">
                <a:latin typeface="Comic Sans MS"/>
                <a:cs typeface="Comic Sans MS"/>
              </a:rPr>
              <a:t>o que  eu e </a:t>
            </a:r>
            <a:r>
              <a:rPr lang="pt-BR" sz="2000" spc="-5" dirty="0">
                <a:latin typeface="Comic Sans MS"/>
                <a:cs typeface="Comic Sans MS"/>
              </a:rPr>
              <a:t>minha prima conversamos. Éramos muito pequenas </a:t>
            </a:r>
            <a:r>
              <a:rPr lang="pt-BR" sz="2000" dirty="0">
                <a:latin typeface="Comic Sans MS"/>
                <a:cs typeface="Comic Sans MS"/>
              </a:rPr>
              <a:t>e eu  </a:t>
            </a:r>
            <a:r>
              <a:rPr lang="pt-BR" sz="2000" spc="-5" dirty="0">
                <a:latin typeface="Comic Sans MS"/>
                <a:cs typeface="Comic Sans MS"/>
              </a:rPr>
              <a:t>passava as férias em </a:t>
            </a:r>
            <a:r>
              <a:rPr lang="pt-BR" sz="2000" dirty="0">
                <a:latin typeface="Comic Sans MS"/>
                <a:cs typeface="Comic Sans MS"/>
              </a:rPr>
              <a:t>sua </a:t>
            </a:r>
            <a:r>
              <a:rPr lang="pt-BR" sz="2000" spc="-5" dirty="0">
                <a:latin typeface="Comic Sans MS"/>
                <a:cs typeface="Comic Sans MS"/>
              </a:rPr>
              <a:t>casa. Nunca brincamos tanto, quanto  naqueles</a:t>
            </a:r>
            <a:r>
              <a:rPr lang="pt-BR" sz="2000" spc="-10" dirty="0">
                <a:latin typeface="Comic Sans MS"/>
                <a:cs typeface="Comic Sans MS"/>
              </a:rPr>
              <a:t> </a:t>
            </a:r>
            <a:r>
              <a:rPr lang="pt-BR" sz="2000" spc="-5" dirty="0">
                <a:latin typeface="Comic Sans MS"/>
                <a:cs typeface="Comic Sans MS"/>
              </a:rPr>
              <a:t>dias!</a:t>
            </a:r>
            <a:endParaRPr lang="pt-BR" sz="2000" dirty="0">
              <a:latin typeface="Comic Sans MS"/>
              <a:cs typeface="Comic Sans MS"/>
            </a:endParaRPr>
          </a:p>
          <a:p>
            <a:pPr marL="12700" algn="just">
              <a:lnSpc>
                <a:spcPct val="100000"/>
              </a:lnSpc>
              <a:spcBef>
                <a:spcPts val="1055"/>
              </a:spcBef>
            </a:pPr>
            <a:r>
              <a:rPr sz="2000" spc="-5" dirty="0">
                <a:latin typeface="Comic Sans MS"/>
                <a:cs typeface="Comic Sans MS"/>
              </a:rPr>
              <a:t>Lembro-me do segredo </a:t>
            </a:r>
            <a:r>
              <a:rPr sz="2000" dirty="0">
                <a:latin typeface="Comic Sans MS"/>
                <a:cs typeface="Comic Sans MS"/>
              </a:rPr>
              <a:t>que </a:t>
            </a:r>
            <a:r>
              <a:rPr sz="2000" spc="-5" dirty="0">
                <a:latin typeface="Comic Sans MS"/>
                <a:cs typeface="Comic Sans MS"/>
              </a:rPr>
              <a:t>ela prometeu </a:t>
            </a:r>
            <a:r>
              <a:rPr sz="2000" dirty="0">
                <a:latin typeface="Comic Sans MS"/>
                <a:cs typeface="Comic Sans MS"/>
              </a:rPr>
              <a:t>me</a:t>
            </a:r>
            <a:r>
              <a:rPr sz="2000" spc="-1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contar.</a:t>
            </a:r>
            <a:endParaRPr sz="2000" dirty="0">
              <a:latin typeface="Comic Sans MS"/>
              <a:cs typeface="Comic Sans MS"/>
            </a:endParaRPr>
          </a:p>
          <a:p>
            <a:pPr marL="12700" marR="6985" algn="just">
              <a:lnSpc>
                <a:spcPct val="115700"/>
              </a:lnSpc>
              <a:spcBef>
                <a:spcPts val="850"/>
              </a:spcBef>
              <a:buChar char="-"/>
              <a:tabLst>
                <a:tab pos="122555" algn="l"/>
              </a:tabLst>
            </a:pPr>
            <a:r>
              <a:rPr sz="2000" spc="-5" dirty="0">
                <a:latin typeface="Comic Sans MS"/>
                <a:cs typeface="Comic Sans MS"/>
              </a:rPr>
              <a:t>Olha, </a:t>
            </a:r>
            <a:r>
              <a:rPr sz="2000" dirty="0">
                <a:latin typeface="Comic Sans MS"/>
                <a:cs typeface="Comic Sans MS"/>
              </a:rPr>
              <a:t>eu </a:t>
            </a:r>
            <a:r>
              <a:rPr sz="2000" spc="-5" dirty="0">
                <a:latin typeface="Comic Sans MS"/>
                <a:cs typeface="Comic Sans MS"/>
              </a:rPr>
              <a:t>vou contar, mas </a:t>
            </a:r>
            <a:r>
              <a:rPr sz="2000" dirty="0">
                <a:latin typeface="Comic Sans MS"/>
                <a:cs typeface="Comic Sans MS"/>
              </a:rPr>
              <a:t>é </a:t>
            </a:r>
            <a:r>
              <a:rPr sz="2000" spc="-5" dirty="0">
                <a:latin typeface="Comic Sans MS"/>
                <a:cs typeface="Comic Sans MS"/>
              </a:rPr>
              <a:t>segredo! Não conte para ninguém. </a:t>
            </a:r>
            <a:r>
              <a:rPr sz="2000" dirty="0">
                <a:latin typeface="Comic Sans MS"/>
                <a:cs typeface="Comic Sans MS"/>
              </a:rPr>
              <a:t>Se  </a:t>
            </a:r>
            <a:r>
              <a:rPr sz="2000" spc="-5" dirty="0">
                <a:latin typeface="Comic Sans MS"/>
                <a:cs typeface="Comic Sans MS"/>
              </a:rPr>
              <a:t>você contar eu vou ficar de</a:t>
            </a:r>
            <a:r>
              <a:rPr sz="2000" spc="30" dirty="0">
                <a:latin typeface="Comic Sans MS"/>
                <a:cs typeface="Comic Sans MS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mal.</a:t>
            </a:r>
            <a:endParaRPr sz="2000" dirty="0">
              <a:latin typeface="Comic Sans MS"/>
              <a:cs typeface="Comic Sans MS"/>
            </a:endParaRPr>
          </a:p>
          <a:p>
            <a:pPr marL="117475" indent="-104775" algn="just">
              <a:lnSpc>
                <a:spcPct val="100000"/>
              </a:lnSpc>
              <a:spcBef>
                <a:spcPts val="1055"/>
              </a:spcBef>
              <a:buChar char="-"/>
              <a:tabLst>
                <a:tab pos="118110" algn="l"/>
              </a:tabLst>
            </a:pPr>
            <a:r>
              <a:rPr sz="2000" dirty="0">
                <a:latin typeface="Comic Sans MS"/>
                <a:cs typeface="Comic Sans MS"/>
              </a:rPr>
              <a:t>Eu </a:t>
            </a:r>
            <a:r>
              <a:rPr sz="2000" spc="-5" dirty="0">
                <a:latin typeface="Comic Sans MS"/>
                <a:cs typeface="Comic Sans MS"/>
              </a:rPr>
              <a:t>não vou contar, </a:t>
            </a:r>
            <a:r>
              <a:rPr sz="2000" dirty="0">
                <a:latin typeface="Comic Sans MS"/>
                <a:cs typeface="Comic Sans MS"/>
              </a:rPr>
              <a:t>já </a:t>
            </a:r>
            <a:r>
              <a:rPr sz="2000" spc="-5" dirty="0">
                <a:latin typeface="Comic Sans MS"/>
                <a:cs typeface="Comic Sans MS"/>
              </a:rPr>
              <a:t>disse!</a:t>
            </a:r>
            <a:endParaRPr sz="2000" dirty="0">
              <a:latin typeface="Comic Sans MS"/>
              <a:cs typeface="Comic Sans MS"/>
            </a:endParaRPr>
          </a:p>
          <a:p>
            <a:pPr marL="12700" marR="7620" algn="just">
              <a:lnSpc>
                <a:spcPct val="115700"/>
              </a:lnSpc>
              <a:spcBef>
                <a:spcPts val="855"/>
              </a:spcBef>
            </a:pPr>
            <a:r>
              <a:rPr sz="2000" dirty="0">
                <a:latin typeface="Comic Sans MS"/>
                <a:cs typeface="Comic Sans MS"/>
              </a:rPr>
              <a:t>O </a:t>
            </a:r>
            <a:r>
              <a:rPr sz="2000" spc="-5" dirty="0">
                <a:latin typeface="Comic Sans MS"/>
                <a:cs typeface="Comic Sans MS"/>
              </a:rPr>
              <a:t>segredo não </a:t>
            </a:r>
            <a:r>
              <a:rPr sz="2000" dirty="0">
                <a:latin typeface="Comic Sans MS"/>
                <a:cs typeface="Comic Sans MS"/>
              </a:rPr>
              <a:t>era </a:t>
            </a:r>
            <a:r>
              <a:rPr sz="2000" spc="-5" dirty="0">
                <a:latin typeface="Comic Sans MS"/>
                <a:cs typeface="Comic Sans MS"/>
              </a:rPr>
              <a:t>nada sério, coisa mesmo de criança naquela  idade. </a:t>
            </a:r>
            <a:r>
              <a:rPr sz="2000" dirty="0">
                <a:latin typeface="Comic Sans MS"/>
                <a:cs typeface="Comic Sans MS"/>
              </a:rPr>
              <a:t>E </a:t>
            </a:r>
            <a:r>
              <a:rPr sz="2000" spc="-5" dirty="0">
                <a:latin typeface="Comic Sans MS"/>
                <a:cs typeface="Comic Sans MS"/>
              </a:rPr>
              <a:t>ela acabou</a:t>
            </a:r>
            <a:r>
              <a:rPr sz="2000" spc="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contando...</a:t>
            </a:r>
            <a:endParaRPr sz="2000" dirty="0">
              <a:latin typeface="Comic Sans MS"/>
              <a:cs typeface="Comic Sans MS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E5F02EF-B21A-4121-8DEE-C335F27AC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1" y="958850"/>
            <a:ext cx="4419600" cy="5386067"/>
          </a:xfrm>
          <a:prstGeom prst="rect">
            <a:avLst/>
          </a:prstGeom>
        </p:spPr>
      </p:pic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7753183-7C56-4532-A2A8-FC1E3C9EF00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1030533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3700" y="1035050"/>
            <a:ext cx="4417695" cy="52427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algn="just">
              <a:lnSpc>
                <a:spcPct val="116100"/>
              </a:lnSpc>
              <a:spcBef>
                <a:spcPts val="100"/>
              </a:spcBef>
              <a:buChar char="-"/>
              <a:tabLst>
                <a:tab pos="133350" algn="l"/>
              </a:tabLst>
            </a:pPr>
            <a:r>
              <a:rPr sz="2000" spc="-5" dirty="0">
                <a:latin typeface="Comic Sans MS"/>
                <a:cs typeface="Comic Sans MS"/>
              </a:rPr>
              <a:t>Minha mãe </a:t>
            </a:r>
            <a:r>
              <a:rPr sz="2000" dirty="0">
                <a:latin typeface="Comic Sans MS"/>
                <a:cs typeface="Comic Sans MS"/>
              </a:rPr>
              <a:t>saiu </a:t>
            </a:r>
            <a:r>
              <a:rPr sz="2000" spc="-5" dirty="0">
                <a:latin typeface="Comic Sans MS"/>
                <a:cs typeface="Comic Sans MS"/>
              </a:rPr>
              <a:t>para fazer compras </a:t>
            </a:r>
            <a:r>
              <a:rPr sz="2000" dirty="0">
                <a:latin typeface="Comic Sans MS"/>
                <a:cs typeface="Comic Sans MS"/>
              </a:rPr>
              <a:t>e </a:t>
            </a:r>
            <a:r>
              <a:rPr sz="2000" spc="-5" dirty="0">
                <a:latin typeface="Comic Sans MS"/>
                <a:cs typeface="Comic Sans MS"/>
              </a:rPr>
              <a:t>eu </a:t>
            </a:r>
            <a:r>
              <a:rPr sz="2000" dirty="0">
                <a:latin typeface="Comic Sans MS"/>
                <a:cs typeface="Comic Sans MS"/>
              </a:rPr>
              <a:t>fiz um </a:t>
            </a:r>
            <a:r>
              <a:rPr sz="2000" spc="-5" dirty="0">
                <a:latin typeface="Comic Sans MS"/>
                <a:cs typeface="Comic Sans MS"/>
              </a:rPr>
              <a:t>bolo. Eu  quebrei dois ovos, misturei com </a:t>
            </a:r>
            <a:r>
              <a:rPr sz="2000" dirty="0">
                <a:latin typeface="Comic Sans MS"/>
                <a:cs typeface="Comic Sans MS"/>
              </a:rPr>
              <a:t>a </a:t>
            </a:r>
            <a:r>
              <a:rPr sz="2000" spc="-5" dirty="0">
                <a:latin typeface="Comic Sans MS"/>
                <a:cs typeface="Comic Sans MS"/>
              </a:rPr>
              <a:t>farinha </a:t>
            </a:r>
            <a:r>
              <a:rPr sz="2000" dirty="0">
                <a:latin typeface="Comic Sans MS"/>
                <a:cs typeface="Comic Sans MS"/>
              </a:rPr>
              <a:t>de </a:t>
            </a:r>
            <a:r>
              <a:rPr sz="2000" spc="-5" dirty="0">
                <a:latin typeface="Comic Sans MS"/>
                <a:cs typeface="Comic Sans MS"/>
              </a:rPr>
              <a:t>trigo </a:t>
            </a:r>
            <a:r>
              <a:rPr sz="2000" dirty="0">
                <a:latin typeface="Comic Sans MS"/>
                <a:cs typeface="Comic Sans MS"/>
              </a:rPr>
              <a:t>e o  </a:t>
            </a:r>
            <a:r>
              <a:rPr sz="2000" spc="-5" dirty="0">
                <a:latin typeface="Comic Sans MS"/>
                <a:cs typeface="Comic Sans MS"/>
              </a:rPr>
              <a:t>açúcar. Não deu nada certo. Com medo, eu arrumei tudo,  joguei </a:t>
            </a:r>
            <a:r>
              <a:rPr sz="2000" dirty="0">
                <a:latin typeface="Comic Sans MS"/>
                <a:cs typeface="Comic Sans MS"/>
              </a:rPr>
              <a:t>o </a:t>
            </a:r>
            <a:r>
              <a:rPr sz="2000" spc="-5" dirty="0">
                <a:latin typeface="Comic Sans MS"/>
                <a:cs typeface="Comic Sans MS"/>
              </a:rPr>
              <a:t>bolo </a:t>
            </a:r>
            <a:r>
              <a:rPr sz="2000" dirty="0">
                <a:latin typeface="Comic Sans MS"/>
                <a:cs typeface="Comic Sans MS"/>
              </a:rPr>
              <a:t>fora e </a:t>
            </a:r>
            <a:r>
              <a:rPr sz="2000" spc="-5" dirty="0">
                <a:latin typeface="Comic Sans MS"/>
                <a:cs typeface="Comic Sans MS"/>
              </a:rPr>
              <a:t>até hoje minha mãe não sabe </a:t>
            </a:r>
            <a:r>
              <a:rPr sz="2000" dirty="0">
                <a:latin typeface="Comic Sans MS"/>
                <a:cs typeface="Comic Sans MS"/>
              </a:rPr>
              <a:t>de</a:t>
            </a:r>
            <a:r>
              <a:rPr sz="2000" spc="25" dirty="0">
                <a:latin typeface="Comic Sans MS"/>
                <a:cs typeface="Comic Sans MS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nada...</a:t>
            </a:r>
            <a:endParaRPr sz="2000" dirty="0">
              <a:latin typeface="Comic Sans MS"/>
              <a:cs typeface="Comic Sans MS"/>
            </a:endParaRPr>
          </a:p>
          <a:p>
            <a:pPr marL="12700" marR="6350" algn="just">
              <a:lnSpc>
                <a:spcPct val="116399"/>
              </a:lnSpc>
              <a:spcBef>
                <a:spcPts val="975"/>
              </a:spcBef>
              <a:buChar char="-"/>
              <a:tabLst>
                <a:tab pos="144145" algn="l"/>
              </a:tabLst>
            </a:pPr>
            <a:r>
              <a:rPr sz="2000" dirty="0">
                <a:latin typeface="Comic Sans MS"/>
                <a:cs typeface="Comic Sans MS"/>
              </a:rPr>
              <a:t>Meu Deus, sua </a:t>
            </a:r>
            <a:r>
              <a:rPr sz="2000" spc="-5" dirty="0">
                <a:latin typeface="Comic Sans MS"/>
                <a:cs typeface="Comic Sans MS"/>
              </a:rPr>
              <a:t>doida! </a:t>
            </a:r>
            <a:r>
              <a:rPr sz="2000" dirty="0">
                <a:latin typeface="Comic Sans MS"/>
                <a:cs typeface="Comic Sans MS"/>
              </a:rPr>
              <a:t>Você </a:t>
            </a:r>
            <a:r>
              <a:rPr sz="2000" spc="-5" dirty="0">
                <a:latin typeface="Comic Sans MS"/>
                <a:cs typeface="Comic Sans MS"/>
              </a:rPr>
              <a:t>teve coragem </a:t>
            </a:r>
            <a:r>
              <a:rPr sz="2000" spc="0" dirty="0">
                <a:latin typeface="Comic Sans MS"/>
                <a:cs typeface="Comic Sans MS"/>
              </a:rPr>
              <a:t>de </a:t>
            </a:r>
            <a:r>
              <a:rPr sz="2000" spc="-5" dirty="0">
                <a:latin typeface="Comic Sans MS"/>
                <a:cs typeface="Comic Sans MS"/>
              </a:rPr>
              <a:t>fazer uma  </a:t>
            </a:r>
            <a:r>
              <a:rPr sz="2000" dirty="0">
                <a:latin typeface="Comic Sans MS"/>
                <a:cs typeface="Comic Sans MS"/>
              </a:rPr>
              <a:t>coisa </a:t>
            </a:r>
            <a:r>
              <a:rPr sz="2000" spc="-5" dirty="0">
                <a:latin typeface="Comic Sans MS"/>
                <a:cs typeface="Comic Sans MS"/>
              </a:rPr>
              <a:t>dessas?!</a:t>
            </a:r>
            <a:endParaRPr sz="2000" dirty="0">
              <a:latin typeface="Comic Sans MS"/>
              <a:cs typeface="Comic Sans MS"/>
            </a:endParaRPr>
          </a:p>
          <a:p>
            <a:pPr marL="12700" marR="5080" algn="just">
              <a:lnSpc>
                <a:spcPct val="115900"/>
              </a:lnSpc>
              <a:spcBef>
                <a:spcPts val="975"/>
              </a:spcBef>
              <a:buChar char="-"/>
              <a:tabLst>
                <a:tab pos="116839" algn="l"/>
              </a:tabLst>
            </a:pPr>
            <a:r>
              <a:rPr sz="2000" spc="-5" dirty="0">
                <a:latin typeface="Comic Sans MS"/>
                <a:cs typeface="Comic Sans MS"/>
              </a:rPr>
              <a:t>Tive. </a:t>
            </a:r>
            <a:r>
              <a:rPr sz="2000" dirty="0">
                <a:latin typeface="Comic Sans MS"/>
                <a:cs typeface="Comic Sans MS"/>
              </a:rPr>
              <a:t>Se a </a:t>
            </a:r>
            <a:r>
              <a:rPr sz="2000" spc="-5" dirty="0">
                <a:latin typeface="Comic Sans MS"/>
                <a:cs typeface="Comic Sans MS"/>
              </a:rPr>
              <a:t>minha mãe descobrir, eu não quero nem imaginar  </a:t>
            </a:r>
            <a:r>
              <a:rPr sz="2000" dirty="0">
                <a:latin typeface="Comic Sans MS"/>
                <a:cs typeface="Comic Sans MS"/>
              </a:rPr>
              <a:t>o que </a:t>
            </a:r>
            <a:r>
              <a:rPr sz="2000" spc="-5" dirty="0">
                <a:latin typeface="Comic Sans MS"/>
                <a:cs typeface="Comic Sans MS"/>
              </a:rPr>
              <a:t>ela fará comigo!! </a:t>
            </a:r>
            <a:r>
              <a:rPr sz="2000" dirty="0">
                <a:latin typeface="Comic Sans MS"/>
                <a:cs typeface="Comic Sans MS"/>
              </a:rPr>
              <a:t>Posso </a:t>
            </a:r>
            <a:r>
              <a:rPr sz="2000" spc="-5" dirty="0">
                <a:latin typeface="Comic Sans MS"/>
                <a:cs typeface="Comic Sans MS"/>
              </a:rPr>
              <a:t>ficar uma semana </a:t>
            </a:r>
            <a:r>
              <a:rPr sz="2000" dirty="0">
                <a:latin typeface="Comic Sans MS"/>
                <a:cs typeface="Comic Sans MS"/>
              </a:rPr>
              <a:t>de </a:t>
            </a:r>
            <a:r>
              <a:rPr sz="2000" spc="-5" dirty="0">
                <a:latin typeface="Comic Sans MS"/>
                <a:cs typeface="Comic Sans MS"/>
              </a:rPr>
              <a:t>castigo.  Ou até</a:t>
            </a:r>
            <a:r>
              <a:rPr sz="2000" spc="0" dirty="0">
                <a:latin typeface="Comic Sans MS"/>
                <a:cs typeface="Comic Sans MS"/>
              </a:rPr>
              <a:t> </a:t>
            </a:r>
            <a:r>
              <a:rPr sz="2000" spc="-5" dirty="0" err="1">
                <a:latin typeface="Comic Sans MS"/>
                <a:cs typeface="Comic Sans MS"/>
              </a:rPr>
              <a:t>mais</a:t>
            </a:r>
            <a:r>
              <a:rPr sz="2000" spc="-5" dirty="0">
                <a:latin typeface="Comic Sans MS"/>
                <a:cs typeface="Comic Sans MS"/>
              </a:rPr>
              <a:t>...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69642" y="932688"/>
            <a:ext cx="4572000" cy="5486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8E55D0-D3DB-458D-B8EF-DE4A098FB79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3700" y="905350"/>
            <a:ext cx="4953000" cy="58844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r>
              <a:rPr dirty="0">
                <a:latin typeface="Comic Sans MS"/>
                <a:cs typeface="Comic Sans MS"/>
              </a:rPr>
              <a:t>A </a:t>
            </a:r>
            <a:r>
              <a:rPr spc="-5" dirty="0">
                <a:latin typeface="Comic Sans MS"/>
                <a:cs typeface="Comic Sans MS"/>
              </a:rPr>
              <a:t>minha língua coçou. Um segredo daqueles não poderia ficar  guardado. </a:t>
            </a:r>
            <a:r>
              <a:rPr dirty="0">
                <a:latin typeface="Comic Sans MS"/>
                <a:cs typeface="Comic Sans MS"/>
              </a:rPr>
              <a:t>Na </a:t>
            </a:r>
            <a:r>
              <a:rPr spc="-5" dirty="0">
                <a:latin typeface="Comic Sans MS"/>
                <a:cs typeface="Comic Sans MS"/>
              </a:rPr>
              <a:t>primeira oportunidade </a:t>
            </a:r>
            <a:r>
              <a:rPr dirty="0">
                <a:latin typeface="Comic Sans MS"/>
                <a:cs typeface="Comic Sans MS"/>
              </a:rPr>
              <a:t>em </a:t>
            </a:r>
            <a:r>
              <a:rPr spc="-5" dirty="0">
                <a:latin typeface="Comic Sans MS"/>
                <a:cs typeface="Comic Sans MS"/>
              </a:rPr>
              <a:t>que eu fiquei  sozinha, procurei minha tia, que estava preparando </a:t>
            </a:r>
            <a:r>
              <a:rPr dirty="0">
                <a:latin typeface="Comic Sans MS"/>
                <a:cs typeface="Comic Sans MS"/>
              </a:rPr>
              <a:t>o</a:t>
            </a:r>
            <a:r>
              <a:rPr spc="65" dirty="0">
                <a:latin typeface="Comic Sans MS"/>
                <a:cs typeface="Comic Sans MS"/>
              </a:rPr>
              <a:t> </a:t>
            </a:r>
            <a:r>
              <a:rPr spc="-5" dirty="0">
                <a:latin typeface="Comic Sans MS"/>
                <a:cs typeface="Comic Sans MS"/>
              </a:rPr>
              <a:t>almoço.</a:t>
            </a:r>
            <a:endParaRPr dirty="0">
              <a:latin typeface="Comic Sans MS"/>
              <a:cs typeface="Comic Sans MS"/>
            </a:endParaRPr>
          </a:p>
          <a:p>
            <a:pPr marL="113030" indent="-100330" algn="just">
              <a:lnSpc>
                <a:spcPct val="100000"/>
              </a:lnSpc>
              <a:spcBef>
                <a:spcPts val="1190"/>
              </a:spcBef>
              <a:buChar char="-"/>
              <a:tabLst>
                <a:tab pos="113664" algn="l"/>
              </a:tabLst>
            </a:pPr>
            <a:r>
              <a:rPr spc="-5" dirty="0">
                <a:latin typeface="Comic Sans MS"/>
                <a:cs typeface="Comic Sans MS"/>
              </a:rPr>
              <a:t>Tia, preciso contar uma </a:t>
            </a:r>
            <a:r>
              <a:rPr dirty="0">
                <a:latin typeface="Comic Sans MS"/>
                <a:cs typeface="Comic Sans MS"/>
              </a:rPr>
              <a:t>coisa </a:t>
            </a:r>
            <a:r>
              <a:rPr spc="-5" dirty="0">
                <a:latin typeface="Comic Sans MS"/>
                <a:cs typeface="Comic Sans MS"/>
              </a:rPr>
              <a:t>pra</a:t>
            </a:r>
            <a:r>
              <a:rPr spc="0" dirty="0">
                <a:latin typeface="Comic Sans MS"/>
                <a:cs typeface="Comic Sans MS"/>
              </a:rPr>
              <a:t> </a:t>
            </a:r>
            <a:r>
              <a:rPr spc="-5" dirty="0">
                <a:latin typeface="Comic Sans MS"/>
                <a:cs typeface="Comic Sans MS"/>
              </a:rPr>
              <a:t>senhora.</a:t>
            </a:r>
            <a:endParaRPr dirty="0">
              <a:latin typeface="Comic Sans MS"/>
              <a:cs typeface="Comic Sans MS"/>
            </a:endParaRPr>
          </a:p>
          <a:p>
            <a:pPr marL="12700" marR="8255" algn="just">
              <a:lnSpc>
                <a:spcPct val="116399"/>
              </a:lnSpc>
              <a:spcBef>
                <a:spcPts val="969"/>
              </a:spcBef>
              <a:buChar char="-"/>
              <a:tabLst>
                <a:tab pos="158115" algn="l"/>
              </a:tabLst>
            </a:pPr>
            <a:r>
              <a:rPr dirty="0">
                <a:latin typeface="Comic Sans MS"/>
                <a:cs typeface="Comic Sans MS"/>
              </a:rPr>
              <a:t>Pois </a:t>
            </a:r>
            <a:r>
              <a:rPr spc="-5" dirty="0">
                <a:latin typeface="Comic Sans MS"/>
                <a:cs typeface="Comic Sans MS"/>
              </a:rPr>
              <a:t>conte, </a:t>
            </a:r>
            <a:r>
              <a:rPr dirty="0">
                <a:latin typeface="Comic Sans MS"/>
                <a:cs typeface="Comic Sans MS"/>
              </a:rPr>
              <a:t>que </a:t>
            </a:r>
            <a:r>
              <a:rPr spc="-5" dirty="0">
                <a:latin typeface="Comic Sans MS"/>
                <a:cs typeface="Comic Sans MS"/>
              </a:rPr>
              <a:t>estou ouvindo. Não </a:t>
            </a:r>
            <a:r>
              <a:rPr dirty="0">
                <a:latin typeface="Comic Sans MS"/>
                <a:cs typeface="Comic Sans MS"/>
              </a:rPr>
              <a:t>posso </a:t>
            </a:r>
            <a:r>
              <a:rPr spc="-5" dirty="0">
                <a:latin typeface="Comic Sans MS"/>
                <a:cs typeface="Comic Sans MS"/>
              </a:rPr>
              <a:t>te dar mais  atenção, senão </a:t>
            </a:r>
            <a:r>
              <a:rPr dirty="0">
                <a:latin typeface="Comic Sans MS"/>
                <a:cs typeface="Comic Sans MS"/>
              </a:rPr>
              <a:t>o </a:t>
            </a:r>
            <a:r>
              <a:rPr spc="-5" dirty="0">
                <a:latin typeface="Comic Sans MS"/>
                <a:cs typeface="Comic Sans MS"/>
              </a:rPr>
              <a:t>almoço não</a:t>
            </a:r>
            <a:r>
              <a:rPr spc="5" dirty="0">
                <a:latin typeface="Comic Sans MS"/>
                <a:cs typeface="Comic Sans MS"/>
              </a:rPr>
              <a:t> </a:t>
            </a:r>
            <a:r>
              <a:rPr spc="-5" dirty="0">
                <a:latin typeface="Comic Sans MS"/>
                <a:cs typeface="Comic Sans MS"/>
              </a:rPr>
              <a:t>sai...</a:t>
            </a:r>
            <a:endParaRPr dirty="0">
              <a:latin typeface="Comic Sans MS"/>
              <a:cs typeface="Comic Sans MS"/>
            </a:endParaRPr>
          </a:p>
          <a:p>
            <a:pPr marL="12700" marR="5715" algn="just">
              <a:lnSpc>
                <a:spcPct val="116399"/>
              </a:lnSpc>
              <a:spcBef>
                <a:spcPts val="975"/>
              </a:spcBef>
              <a:buChar char="-"/>
              <a:tabLst>
                <a:tab pos="145415" algn="l"/>
              </a:tabLst>
            </a:pPr>
            <a:r>
              <a:rPr dirty="0">
                <a:latin typeface="Comic Sans MS"/>
                <a:cs typeface="Comic Sans MS"/>
              </a:rPr>
              <a:t>É </a:t>
            </a:r>
            <a:r>
              <a:rPr spc="-5" dirty="0">
                <a:latin typeface="Comic Sans MS"/>
                <a:cs typeface="Comic Sans MS"/>
              </a:rPr>
              <a:t>que eu tenho </a:t>
            </a:r>
            <a:r>
              <a:rPr dirty="0">
                <a:latin typeface="Comic Sans MS"/>
                <a:cs typeface="Comic Sans MS"/>
              </a:rPr>
              <a:t>um segredo </a:t>
            </a:r>
            <a:r>
              <a:rPr spc="-5" dirty="0">
                <a:latin typeface="Comic Sans MS"/>
                <a:cs typeface="Comic Sans MS"/>
              </a:rPr>
              <a:t>pra te contar </a:t>
            </a:r>
            <a:r>
              <a:rPr dirty="0">
                <a:latin typeface="Comic Sans MS"/>
                <a:cs typeface="Comic Sans MS"/>
              </a:rPr>
              <a:t>e </a:t>
            </a:r>
            <a:r>
              <a:rPr spc="-5" dirty="0">
                <a:latin typeface="Comic Sans MS"/>
                <a:cs typeface="Comic Sans MS"/>
              </a:rPr>
              <a:t>não </a:t>
            </a:r>
            <a:r>
              <a:rPr dirty="0">
                <a:latin typeface="Comic Sans MS"/>
                <a:cs typeface="Comic Sans MS"/>
              </a:rPr>
              <a:t>sei se  </a:t>
            </a:r>
            <a:r>
              <a:rPr spc="-5" dirty="0">
                <a:latin typeface="Comic Sans MS"/>
                <a:cs typeface="Comic Sans MS"/>
              </a:rPr>
              <a:t>devo...</a:t>
            </a:r>
            <a:endParaRPr dirty="0">
              <a:latin typeface="Comic Sans MS"/>
              <a:cs typeface="Comic Sans MS"/>
            </a:endParaRPr>
          </a:p>
          <a:p>
            <a:pPr marL="114300" indent="-101600" algn="just">
              <a:lnSpc>
                <a:spcPct val="100000"/>
              </a:lnSpc>
              <a:spcBef>
                <a:spcPts val="1040"/>
              </a:spcBef>
              <a:buChar char="-"/>
              <a:tabLst>
                <a:tab pos="114935" algn="l"/>
              </a:tabLst>
            </a:pPr>
            <a:r>
              <a:rPr dirty="0">
                <a:latin typeface="Comic Sans MS"/>
                <a:cs typeface="Comic Sans MS"/>
              </a:rPr>
              <a:t>O </a:t>
            </a:r>
            <a:r>
              <a:rPr spc="-5" dirty="0">
                <a:latin typeface="Comic Sans MS"/>
                <a:cs typeface="Comic Sans MS"/>
              </a:rPr>
              <a:t>segredo </a:t>
            </a:r>
            <a:r>
              <a:rPr dirty="0">
                <a:latin typeface="Comic Sans MS"/>
                <a:cs typeface="Comic Sans MS"/>
              </a:rPr>
              <a:t>é seu </a:t>
            </a:r>
            <a:r>
              <a:rPr spc="-5" dirty="0">
                <a:latin typeface="Comic Sans MS"/>
                <a:cs typeface="Comic Sans MS"/>
              </a:rPr>
              <a:t>ou </a:t>
            </a:r>
            <a:r>
              <a:rPr spc="-10" dirty="0">
                <a:latin typeface="Comic Sans MS"/>
                <a:cs typeface="Comic Sans MS"/>
              </a:rPr>
              <a:t>dos</a:t>
            </a:r>
            <a:r>
              <a:rPr spc="-25" dirty="0">
                <a:latin typeface="Comic Sans MS"/>
                <a:cs typeface="Comic Sans MS"/>
              </a:rPr>
              <a:t> </a:t>
            </a:r>
            <a:r>
              <a:rPr spc="-5" dirty="0">
                <a:latin typeface="Comic Sans MS"/>
                <a:cs typeface="Comic Sans MS"/>
              </a:rPr>
              <a:t>outros?</a:t>
            </a:r>
            <a:endParaRPr dirty="0">
              <a:latin typeface="Comic Sans MS"/>
              <a:cs typeface="Comic Sans MS"/>
            </a:endParaRPr>
          </a:p>
          <a:p>
            <a:pPr marL="114300" indent="-101600" algn="just">
              <a:lnSpc>
                <a:spcPct val="100000"/>
              </a:lnSpc>
              <a:spcBef>
                <a:spcPts val="1190"/>
              </a:spcBef>
              <a:buChar char="-"/>
              <a:tabLst>
                <a:tab pos="114935" algn="l"/>
              </a:tabLst>
            </a:pPr>
            <a:r>
              <a:rPr spc="-5" dirty="0">
                <a:latin typeface="Comic Sans MS"/>
                <a:cs typeface="Comic Sans MS"/>
              </a:rPr>
              <a:t>Dos outros... </a:t>
            </a:r>
            <a:r>
              <a:rPr dirty="0">
                <a:latin typeface="Comic Sans MS"/>
                <a:cs typeface="Comic Sans MS"/>
              </a:rPr>
              <a:t>Quer </a:t>
            </a:r>
            <a:r>
              <a:rPr spc="-5" dirty="0">
                <a:latin typeface="Comic Sans MS"/>
                <a:cs typeface="Comic Sans MS"/>
              </a:rPr>
              <a:t>dizer, </a:t>
            </a:r>
            <a:r>
              <a:rPr dirty="0">
                <a:latin typeface="Comic Sans MS"/>
                <a:cs typeface="Comic Sans MS"/>
              </a:rPr>
              <a:t>da</a:t>
            </a:r>
            <a:r>
              <a:rPr spc="-10" dirty="0">
                <a:latin typeface="Comic Sans MS"/>
                <a:cs typeface="Comic Sans MS"/>
              </a:rPr>
              <a:t> </a:t>
            </a:r>
            <a:r>
              <a:rPr spc="-5" dirty="0">
                <a:latin typeface="Comic Sans MS"/>
                <a:cs typeface="Comic Sans MS"/>
              </a:rPr>
              <a:t>prima!</a:t>
            </a:r>
            <a:endParaRPr dirty="0">
              <a:latin typeface="Comic Sans MS"/>
              <a:cs typeface="Comic Sans MS"/>
            </a:endParaRPr>
          </a:p>
          <a:p>
            <a:pPr marL="114300" indent="-101600" algn="just">
              <a:lnSpc>
                <a:spcPct val="100000"/>
              </a:lnSpc>
              <a:spcBef>
                <a:spcPts val="1190"/>
              </a:spcBef>
              <a:buChar char="-"/>
              <a:tabLst>
                <a:tab pos="114935" algn="l"/>
              </a:tabLst>
            </a:pPr>
            <a:r>
              <a:rPr dirty="0">
                <a:latin typeface="Comic Sans MS"/>
                <a:cs typeface="Comic Sans MS"/>
              </a:rPr>
              <a:t>E </a:t>
            </a:r>
            <a:r>
              <a:rPr spc="-10" dirty="0">
                <a:latin typeface="Comic Sans MS"/>
                <a:cs typeface="Comic Sans MS"/>
              </a:rPr>
              <a:t>por </a:t>
            </a:r>
            <a:r>
              <a:rPr spc="-5" dirty="0">
                <a:latin typeface="Comic Sans MS"/>
                <a:cs typeface="Comic Sans MS"/>
              </a:rPr>
              <a:t>que você quer contar </a:t>
            </a:r>
            <a:r>
              <a:rPr spc="-10" dirty="0">
                <a:latin typeface="Comic Sans MS"/>
                <a:cs typeface="Comic Sans MS"/>
              </a:rPr>
              <a:t>os </a:t>
            </a:r>
            <a:r>
              <a:rPr spc="-5" dirty="0">
                <a:latin typeface="Comic Sans MS"/>
                <a:cs typeface="Comic Sans MS"/>
              </a:rPr>
              <a:t>segredos</a:t>
            </a:r>
            <a:r>
              <a:rPr spc="50" dirty="0">
                <a:latin typeface="Comic Sans MS"/>
                <a:cs typeface="Comic Sans MS"/>
              </a:rPr>
              <a:t> </a:t>
            </a:r>
            <a:r>
              <a:rPr spc="-5" dirty="0">
                <a:latin typeface="Comic Sans MS"/>
                <a:cs typeface="Comic Sans MS"/>
              </a:rPr>
              <a:t>alheios?</a:t>
            </a:r>
            <a:endParaRPr dirty="0">
              <a:latin typeface="Comic Sans MS"/>
              <a:cs typeface="Comic Sans MS"/>
            </a:endParaRPr>
          </a:p>
          <a:p>
            <a:pPr marL="12700" marR="6350" algn="just">
              <a:lnSpc>
                <a:spcPct val="115500"/>
              </a:lnSpc>
              <a:spcBef>
                <a:spcPts val="995"/>
              </a:spcBef>
              <a:buChar char="-"/>
              <a:tabLst>
                <a:tab pos="171450" algn="l"/>
              </a:tabLst>
            </a:pPr>
            <a:r>
              <a:rPr spc="-5" dirty="0">
                <a:latin typeface="Comic Sans MS"/>
                <a:cs typeface="Comic Sans MS"/>
              </a:rPr>
              <a:t>Bem, eu pensei </a:t>
            </a:r>
            <a:r>
              <a:rPr dirty="0">
                <a:latin typeface="Comic Sans MS"/>
                <a:cs typeface="Comic Sans MS"/>
              </a:rPr>
              <a:t>que a </a:t>
            </a:r>
            <a:r>
              <a:rPr spc="-5" dirty="0">
                <a:latin typeface="Comic Sans MS"/>
                <a:cs typeface="Comic Sans MS"/>
              </a:rPr>
              <a:t>senhora </a:t>
            </a:r>
            <a:r>
              <a:rPr dirty="0">
                <a:latin typeface="Comic Sans MS"/>
                <a:cs typeface="Comic Sans MS"/>
              </a:rPr>
              <a:t>quisesse </a:t>
            </a:r>
            <a:r>
              <a:rPr spc="-5" dirty="0">
                <a:latin typeface="Comic Sans MS"/>
                <a:cs typeface="Comic Sans MS"/>
              </a:rPr>
              <a:t>saber </a:t>
            </a:r>
            <a:r>
              <a:rPr dirty="0">
                <a:latin typeface="Comic Sans MS"/>
                <a:cs typeface="Comic Sans MS"/>
              </a:rPr>
              <a:t>o que  </a:t>
            </a:r>
            <a:r>
              <a:rPr spc="-5" dirty="0">
                <a:latin typeface="Comic Sans MS"/>
                <a:cs typeface="Comic Sans MS"/>
              </a:rPr>
              <a:t>aconteceu...</a:t>
            </a:r>
            <a:endParaRPr dirty="0">
              <a:latin typeface="Comic Sans MS"/>
              <a:cs typeface="Comic Sans M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EB9A731-F7CA-4880-AE08-42BBB704C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300" y="1007993"/>
            <a:ext cx="4224894" cy="5486876"/>
          </a:xfrm>
          <a:prstGeom prst="rect">
            <a:avLst/>
          </a:prstGeom>
        </p:spPr>
      </p:pic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B02F1CB-43B8-4980-8CAC-D4C82EF4E13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5949856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0558" y="932687"/>
            <a:ext cx="4229087" cy="54848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64116" y="996527"/>
            <a:ext cx="5114165" cy="55634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985">
              <a:lnSpc>
                <a:spcPct val="116399"/>
              </a:lnSpc>
              <a:spcBef>
                <a:spcPts val="95"/>
              </a:spcBef>
              <a:buChar char="-"/>
              <a:tabLst>
                <a:tab pos="130175" algn="l"/>
              </a:tabLst>
            </a:pPr>
            <a:r>
              <a:rPr sz="2000" dirty="0">
                <a:latin typeface="Comic Sans MS"/>
                <a:cs typeface="Comic Sans MS"/>
              </a:rPr>
              <a:t>Ah, </a:t>
            </a:r>
            <a:r>
              <a:rPr sz="2000" spc="-5" dirty="0">
                <a:latin typeface="Comic Sans MS"/>
                <a:cs typeface="Comic Sans MS"/>
              </a:rPr>
              <a:t>minha filha, deixa eu te fazer apenas </a:t>
            </a:r>
            <a:r>
              <a:rPr sz="2000" spc="-10" dirty="0">
                <a:latin typeface="Comic Sans MS"/>
                <a:cs typeface="Comic Sans MS"/>
              </a:rPr>
              <a:t>uma </a:t>
            </a:r>
            <a:r>
              <a:rPr sz="2000" spc="-5" dirty="0">
                <a:latin typeface="Comic Sans MS"/>
                <a:cs typeface="Comic Sans MS"/>
              </a:rPr>
              <a:t>pergunta: </a:t>
            </a:r>
            <a:r>
              <a:rPr sz="2000" dirty="0">
                <a:latin typeface="Comic Sans MS"/>
                <a:cs typeface="Comic Sans MS"/>
              </a:rPr>
              <a:t>a </a:t>
            </a:r>
            <a:r>
              <a:rPr sz="2000" spc="-5" dirty="0">
                <a:latin typeface="Comic Sans MS"/>
                <a:cs typeface="Comic Sans MS"/>
              </a:rPr>
              <a:t>dona do  </a:t>
            </a:r>
            <a:r>
              <a:rPr sz="2000" dirty="0">
                <a:latin typeface="Comic Sans MS"/>
                <a:cs typeface="Comic Sans MS"/>
              </a:rPr>
              <a:t>segredo </a:t>
            </a:r>
            <a:r>
              <a:rPr sz="2000" spc="-5" dirty="0">
                <a:latin typeface="Comic Sans MS"/>
                <a:cs typeface="Comic Sans MS"/>
              </a:rPr>
              <a:t>te autorizou </a:t>
            </a:r>
            <a:r>
              <a:rPr sz="2000" dirty="0">
                <a:latin typeface="Comic Sans MS"/>
                <a:cs typeface="Comic Sans MS"/>
              </a:rPr>
              <a:t>a</a:t>
            </a:r>
            <a:r>
              <a:rPr sz="2000" spc="-2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contá-lo?</a:t>
            </a:r>
            <a:endParaRPr sz="2000" dirty="0">
              <a:latin typeface="Comic Sans MS"/>
              <a:cs typeface="Comic Sans MS"/>
            </a:endParaRPr>
          </a:p>
          <a:p>
            <a:pPr marL="114300" indent="-101600">
              <a:lnSpc>
                <a:spcPct val="100000"/>
              </a:lnSpc>
              <a:spcBef>
                <a:spcPts val="1190"/>
              </a:spcBef>
              <a:buChar char="-"/>
              <a:tabLst>
                <a:tab pos="114935" algn="l"/>
              </a:tabLst>
            </a:pPr>
            <a:r>
              <a:rPr sz="2000" dirty="0">
                <a:latin typeface="Comic Sans MS"/>
                <a:cs typeface="Comic Sans MS"/>
              </a:rPr>
              <a:t>Na </a:t>
            </a:r>
            <a:r>
              <a:rPr sz="2000" spc="-5" dirty="0">
                <a:latin typeface="Comic Sans MS"/>
                <a:cs typeface="Comic Sans MS"/>
              </a:rPr>
              <a:t>verdade,</a:t>
            </a:r>
            <a:r>
              <a:rPr sz="2000" spc="-1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não!</a:t>
            </a:r>
            <a:endParaRPr sz="2000" dirty="0">
              <a:latin typeface="Comic Sans MS"/>
              <a:cs typeface="Comic Sans MS"/>
            </a:endParaRPr>
          </a:p>
          <a:p>
            <a:pPr marL="114300" indent="-101600">
              <a:lnSpc>
                <a:spcPct val="100000"/>
              </a:lnSpc>
              <a:spcBef>
                <a:spcPts val="1190"/>
              </a:spcBef>
              <a:buChar char="-"/>
              <a:tabLst>
                <a:tab pos="114935" algn="l"/>
              </a:tabLst>
            </a:pPr>
            <a:r>
              <a:rPr sz="2000" dirty="0">
                <a:latin typeface="Comic Sans MS"/>
                <a:cs typeface="Comic Sans MS"/>
              </a:rPr>
              <a:t>E </a:t>
            </a:r>
            <a:r>
              <a:rPr sz="2000" spc="-10" dirty="0">
                <a:latin typeface="Comic Sans MS"/>
                <a:cs typeface="Comic Sans MS"/>
              </a:rPr>
              <a:t>por </a:t>
            </a:r>
            <a:r>
              <a:rPr sz="2000" spc="-5" dirty="0">
                <a:latin typeface="Comic Sans MS"/>
                <a:cs typeface="Comic Sans MS"/>
              </a:rPr>
              <a:t>qual motivo você me contaria,</a:t>
            </a:r>
            <a:r>
              <a:rPr sz="2000" spc="1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então?</a:t>
            </a:r>
            <a:endParaRPr sz="2000" dirty="0">
              <a:latin typeface="Comic Sans MS"/>
              <a:cs typeface="Comic Sans MS"/>
            </a:endParaRPr>
          </a:p>
          <a:p>
            <a:pPr marL="114300" indent="-101600">
              <a:lnSpc>
                <a:spcPct val="100000"/>
              </a:lnSpc>
              <a:spcBef>
                <a:spcPts val="1185"/>
              </a:spcBef>
              <a:buChar char="-"/>
              <a:tabLst>
                <a:tab pos="114935" algn="l"/>
              </a:tabLst>
            </a:pPr>
            <a:r>
              <a:rPr sz="2000" dirty="0">
                <a:latin typeface="Comic Sans MS"/>
                <a:cs typeface="Comic Sans MS"/>
              </a:rPr>
              <a:t>É </a:t>
            </a:r>
            <a:r>
              <a:rPr sz="2000" spc="-5" dirty="0">
                <a:latin typeface="Comic Sans MS"/>
                <a:cs typeface="Comic Sans MS"/>
              </a:rPr>
              <a:t>que... Bem, </a:t>
            </a:r>
            <a:r>
              <a:rPr sz="2000" dirty="0">
                <a:latin typeface="Comic Sans MS"/>
                <a:cs typeface="Comic Sans MS"/>
              </a:rPr>
              <a:t>o que </a:t>
            </a:r>
            <a:r>
              <a:rPr sz="2000" spc="-5" dirty="0">
                <a:latin typeface="Comic Sans MS"/>
                <a:cs typeface="Comic Sans MS"/>
              </a:rPr>
              <a:t>ela </a:t>
            </a:r>
            <a:r>
              <a:rPr sz="2000" dirty="0">
                <a:latin typeface="Comic Sans MS"/>
                <a:cs typeface="Comic Sans MS"/>
              </a:rPr>
              <a:t>fez </a:t>
            </a:r>
            <a:r>
              <a:rPr sz="2000" spc="-5" dirty="0">
                <a:latin typeface="Comic Sans MS"/>
                <a:cs typeface="Comic Sans MS"/>
              </a:rPr>
              <a:t>não </a:t>
            </a:r>
            <a:r>
              <a:rPr sz="2000" dirty="0">
                <a:latin typeface="Comic Sans MS"/>
                <a:cs typeface="Comic Sans MS"/>
              </a:rPr>
              <a:t>é </a:t>
            </a:r>
            <a:r>
              <a:rPr sz="2000" spc="-5" dirty="0">
                <a:latin typeface="Comic Sans MS"/>
                <a:cs typeface="Comic Sans MS"/>
              </a:rPr>
              <a:t>muito</a:t>
            </a:r>
            <a:r>
              <a:rPr sz="2000" spc="-1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certo...</a:t>
            </a:r>
            <a:endParaRPr sz="2000" dirty="0">
              <a:latin typeface="Comic Sans MS"/>
              <a:cs typeface="Comic Sans MS"/>
            </a:endParaRPr>
          </a:p>
          <a:p>
            <a:pPr marL="12700" marR="5715" algn="just">
              <a:lnSpc>
                <a:spcPct val="115900"/>
              </a:lnSpc>
              <a:spcBef>
                <a:spcPts val="980"/>
              </a:spcBef>
              <a:buChar char="-"/>
              <a:tabLst>
                <a:tab pos="122555" algn="l"/>
              </a:tabLst>
            </a:pPr>
            <a:r>
              <a:rPr sz="2000" dirty="0">
                <a:latin typeface="Comic Sans MS"/>
                <a:cs typeface="Comic Sans MS"/>
              </a:rPr>
              <a:t>E </a:t>
            </a:r>
            <a:r>
              <a:rPr sz="2000" spc="-5" dirty="0">
                <a:latin typeface="Comic Sans MS"/>
                <a:cs typeface="Comic Sans MS"/>
              </a:rPr>
              <a:t>você vai dedurar </a:t>
            </a:r>
            <a:r>
              <a:rPr sz="2000" dirty="0">
                <a:latin typeface="Comic Sans MS"/>
                <a:cs typeface="Comic Sans MS"/>
              </a:rPr>
              <a:t>a sua </a:t>
            </a:r>
            <a:r>
              <a:rPr sz="2000" spc="-5" dirty="0">
                <a:latin typeface="Comic Sans MS"/>
                <a:cs typeface="Comic Sans MS"/>
              </a:rPr>
              <a:t>prima? </a:t>
            </a:r>
            <a:r>
              <a:rPr sz="2000" dirty="0">
                <a:latin typeface="Comic Sans MS"/>
                <a:cs typeface="Comic Sans MS"/>
              </a:rPr>
              <a:t>Se </a:t>
            </a:r>
            <a:r>
              <a:rPr sz="2000" spc="-5" dirty="0">
                <a:latin typeface="Comic Sans MS"/>
                <a:cs typeface="Comic Sans MS"/>
              </a:rPr>
              <a:t>for </a:t>
            </a:r>
            <a:r>
              <a:rPr sz="2000" spc="-10" dirty="0">
                <a:latin typeface="Comic Sans MS"/>
                <a:cs typeface="Comic Sans MS"/>
              </a:rPr>
              <a:t>alguma </a:t>
            </a:r>
            <a:r>
              <a:rPr sz="2000" spc="-5" dirty="0">
                <a:latin typeface="Comic Sans MS"/>
                <a:cs typeface="Comic Sans MS"/>
              </a:rPr>
              <a:t>coisa muito grave ela  ficará </a:t>
            </a:r>
            <a:r>
              <a:rPr sz="2000" dirty="0">
                <a:latin typeface="Comic Sans MS"/>
                <a:cs typeface="Comic Sans MS"/>
              </a:rPr>
              <a:t>de </a:t>
            </a:r>
            <a:r>
              <a:rPr sz="2000" spc="-5" dirty="0">
                <a:latin typeface="Comic Sans MS"/>
                <a:cs typeface="Comic Sans MS"/>
              </a:rPr>
              <a:t>castigo. </a:t>
            </a:r>
            <a:r>
              <a:rPr sz="2000" dirty="0">
                <a:latin typeface="Comic Sans MS"/>
                <a:cs typeface="Comic Sans MS"/>
              </a:rPr>
              <a:t>E </a:t>
            </a:r>
            <a:r>
              <a:rPr sz="2000" spc="-5" dirty="0">
                <a:latin typeface="Comic Sans MS"/>
                <a:cs typeface="Comic Sans MS"/>
              </a:rPr>
              <a:t>você não terá com </a:t>
            </a:r>
            <a:r>
              <a:rPr sz="2000" dirty="0">
                <a:latin typeface="Comic Sans MS"/>
                <a:cs typeface="Comic Sans MS"/>
              </a:rPr>
              <a:t>quem </a:t>
            </a:r>
            <a:r>
              <a:rPr sz="2000" spc="-5" dirty="0">
                <a:latin typeface="Comic Sans MS"/>
                <a:cs typeface="Comic Sans MS"/>
              </a:rPr>
              <a:t>brincar. </a:t>
            </a:r>
            <a:r>
              <a:rPr sz="2000" dirty="0">
                <a:latin typeface="Comic Sans MS"/>
                <a:cs typeface="Comic Sans MS"/>
              </a:rPr>
              <a:t>Você </a:t>
            </a:r>
            <a:r>
              <a:rPr sz="2000" spc="-5" dirty="0">
                <a:latin typeface="Comic Sans MS"/>
                <a:cs typeface="Comic Sans MS"/>
              </a:rPr>
              <a:t>já pensou  nisso?</a:t>
            </a:r>
            <a:endParaRPr sz="2000" dirty="0">
              <a:latin typeface="Comic Sans MS"/>
              <a:cs typeface="Comic Sans MS"/>
            </a:endParaRPr>
          </a:p>
          <a:p>
            <a:pPr marL="114300" indent="-101600">
              <a:lnSpc>
                <a:spcPct val="100000"/>
              </a:lnSpc>
              <a:spcBef>
                <a:spcPts val="1185"/>
              </a:spcBef>
              <a:buChar char="-"/>
              <a:tabLst>
                <a:tab pos="114935" algn="l"/>
              </a:tabLst>
            </a:pPr>
            <a:r>
              <a:rPr sz="2000" spc="-10" dirty="0">
                <a:latin typeface="Comic Sans MS"/>
                <a:cs typeface="Comic Sans MS"/>
              </a:rPr>
              <a:t>Não...</a:t>
            </a:r>
            <a:endParaRPr sz="2000" dirty="0">
              <a:latin typeface="Comic Sans MS"/>
              <a:cs typeface="Comic Sans MS"/>
            </a:endParaRPr>
          </a:p>
          <a:p>
            <a:pPr marL="113030" indent="-100330">
              <a:lnSpc>
                <a:spcPct val="100000"/>
              </a:lnSpc>
              <a:spcBef>
                <a:spcPts val="1190"/>
              </a:spcBef>
              <a:buChar char="-"/>
              <a:tabLst>
                <a:tab pos="113664" algn="l"/>
              </a:tabLst>
            </a:pPr>
            <a:r>
              <a:rPr sz="2000" dirty="0">
                <a:latin typeface="Comic Sans MS"/>
                <a:cs typeface="Comic Sans MS"/>
              </a:rPr>
              <a:t>Pois </a:t>
            </a:r>
            <a:r>
              <a:rPr sz="2000" spc="-5" dirty="0">
                <a:latin typeface="Comic Sans MS"/>
                <a:cs typeface="Comic Sans MS"/>
              </a:rPr>
              <a:t>pense. </a:t>
            </a:r>
            <a:r>
              <a:rPr sz="2000" dirty="0">
                <a:latin typeface="Comic Sans MS"/>
                <a:cs typeface="Comic Sans MS"/>
              </a:rPr>
              <a:t>E </a:t>
            </a:r>
            <a:r>
              <a:rPr sz="2000" spc="-5" dirty="0">
                <a:latin typeface="Comic Sans MS"/>
                <a:cs typeface="Comic Sans MS"/>
              </a:rPr>
              <a:t>depois volte </a:t>
            </a:r>
            <a:r>
              <a:rPr sz="2000" dirty="0">
                <a:latin typeface="Comic Sans MS"/>
                <a:cs typeface="Comic Sans MS"/>
              </a:rPr>
              <a:t>aqui </a:t>
            </a:r>
            <a:r>
              <a:rPr sz="2000" spc="-5" dirty="0">
                <a:latin typeface="Comic Sans MS"/>
                <a:cs typeface="Comic Sans MS"/>
              </a:rPr>
              <a:t>para</a:t>
            </a:r>
            <a:r>
              <a:rPr sz="2000" dirty="0">
                <a:latin typeface="Comic Sans MS"/>
                <a:cs typeface="Comic Sans MS"/>
              </a:rPr>
              <a:t> </a:t>
            </a:r>
            <a:r>
              <a:rPr sz="2000" spc="-5" dirty="0" err="1">
                <a:latin typeface="Comic Sans MS"/>
                <a:cs typeface="Comic Sans MS"/>
              </a:rPr>
              <a:t>conversarmos</a:t>
            </a:r>
            <a:r>
              <a:rPr sz="2000" spc="-5" dirty="0">
                <a:latin typeface="Comic Sans MS"/>
                <a:cs typeface="Comic Sans MS"/>
              </a:rPr>
              <a:t>...</a:t>
            </a:r>
            <a:endParaRPr sz="2000" dirty="0">
              <a:latin typeface="Comic Sans MS"/>
              <a:cs typeface="Comic Sans M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28E90C-5078-4C24-96D7-52581A7CC0A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974590" y="2073264"/>
            <a:ext cx="4680072" cy="34099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100"/>
              </a:lnSpc>
              <a:spcBef>
                <a:spcPts val="975"/>
              </a:spcBef>
            </a:pPr>
            <a:r>
              <a:rPr sz="2400" spc="-5" dirty="0">
                <a:latin typeface="Comic Sans MS"/>
                <a:cs typeface="Comic Sans MS"/>
              </a:rPr>
              <a:t>Eu não sabia onde enfiar </a:t>
            </a:r>
            <a:r>
              <a:rPr sz="2400" dirty="0">
                <a:latin typeface="Comic Sans MS"/>
                <a:cs typeface="Comic Sans MS"/>
              </a:rPr>
              <a:t>a </a:t>
            </a:r>
            <a:r>
              <a:rPr sz="2400" spc="-5" dirty="0">
                <a:latin typeface="Comic Sans MS"/>
                <a:cs typeface="Comic Sans MS"/>
              </a:rPr>
              <a:t>cara, </a:t>
            </a:r>
            <a:r>
              <a:rPr sz="2400" dirty="0">
                <a:latin typeface="Comic Sans MS"/>
                <a:cs typeface="Comic Sans MS"/>
              </a:rPr>
              <a:t>de </a:t>
            </a:r>
            <a:r>
              <a:rPr sz="2400" spc="-5" dirty="0">
                <a:latin typeface="Comic Sans MS"/>
                <a:cs typeface="Comic Sans MS"/>
              </a:rPr>
              <a:t>tanta vergonha. </a:t>
            </a:r>
            <a:r>
              <a:rPr sz="2400" dirty="0">
                <a:latin typeface="Comic Sans MS"/>
                <a:cs typeface="Comic Sans MS"/>
              </a:rPr>
              <a:t>E </a:t>
            </a:r>
            <a:r>
              <a:rPr sz="2400" spc="-5" dirty="0">
                <a:latin typeface="Comic Sans MS"/>
                <a:cs typeface="Comic Sans MS"/>
              </a:rPr>
              <a:t>para que ninguém  descobrisse os meus pensamentos, me escondi na casinha </a:t>
            </a:r>
            <a:r>
              <a:rPr sz="2400" dirty="0">
                <a:latin typeface="Comic Sans MS"/>
                <a:cs typeface="Comic Sans MS"/>
              </a:rPr>
              <a:t>do </a:t>
            </a:r>
            <a:r>
              <a:rPr sz="2400" spc="-5" dirty="0">
                <a:latin typeface="Comic Sans MS"/>
                <a:cs typeface="Comic Sans MS"/>
              </a:rPr>
              <a:t>fundo </a:t>
            </a:r>
            <a:r>
              <a:rPr sz="2400" dirty="0">
                <a:latin typeface="Comic Sans MS"/>
                <a:cs typeface="Comic Sans MS"/>
              </a:rPr>
              <a:t>do  </a:t>
            </a:r>
            <a:r>
              <a:rPr sz="2400" spc="-5" dirty="0">
                <a:latin typeface="Comic Sans MS"/>
                <a:cs typeface="Comic Sans MS"/>
              </a:rPr>
              <a:t>quintal. </a:t>
            </a:r>
            <a:r>
              <a:rPr sz="2400" dirty="0">
                <a:latin typeface="Comic Sans MS"/>
                <a:cs typeface="Comic Sans MS"/>
              </a:rPr>
              <a:t>Na </a:t>
            </a:r>
            <a:r>
              <a:rPr sz="2400" spc="-5" dirty="0">
                <a:latin typeface="Comic Sans MS"/>
                <a:cs typeface="Comic Sans MS"/>
              </a:rPr>
              <a:t>hora </a:t>
            </a:r>
            <a:r>
              <a:rPr sz="2400" dirty="0">
                <a:latin typeface="Comic Sans MS"/>
                <a:cs typeface="Comic Sans MS"/>
              </a:rPr>
              <a:t>do </a:t>
            </a:r>
            <a:r>
              <a:rPr sz="2400" spc="-5" dirty="0">
                <a:latin typeface="Comic Sans MS"/>
                <a:cs typeface="Comic Sans MS"/>
              </a:rPr>
              <a:t>almoço, </a:t>
            </a:r>
            <a:r>
              <a:rPr sz="2400" dirty="0">
                <a:latin typeface="Comic Sans MS"/>
                <a:cs typeface="Comic Sans MS"/>
              </a:rPr>
              <a:t>saí de </a:t>
            </a:r>
            <a:r>
              <a:rPr sz="2400" spc="-5" dirty="0">
                <a:latin typeface="Comic Sans MS"/>
                <a:cs typeface="Comic Sans MS"/>
              </a:rPr>
              <a:t>lá, pois 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a </a:t>
            </a:r>
            <a:r>
              <a:rPr sz="2400" spc="-5" dirty="0">
                <a:solidFill>
                  <a:srgbClr val="FF0000"/>
                </a:solidFill>
                <a:latin typeface="Comic Sans MS"/>
                <a:cs typeface="Comic Sans MS"/>
              </a:rPr>
              <a:t>fome, nessas horas, </a:t>
            </a:r>
            <a:r>
              <a:rPr sz="2400" dirty="0">
                <a:solidFill>
                  <a:srgbClr val="FF0000"/>
                </a:solidFill>
                <a:latin typeface="Comic Sans MS"/>
                <a:cs typeface="Comic Sans MS"/>
              </a:rPr>
              <a:t>é </a:t>
            </a:r>
            <a:r>
              <a:rPr sz="2400" spc="-5" dirty="0">
                <a:solidFill>
                  <a:srgbClr val="FF0000"/>
                </a:solidFill>
                <a:latin typeface="Comic Sans MS"/>
                <a:cs typeface="Comic Sans MS"/>
              </a:rPr>
              <a:t>uma  sensata conselheira.</a:t>
            </a:r>
            <a:r>
              <a:rPr sz="2400" spc="-5" dirty="0">
                <a:latin typeface="Comic Sans MS"/>
                <a:cs typeface="Comic Sans MS"/>
              </a:rPr>
              <a:t> </a:t>
            </a:r>
            <a:endParaRPr sz="2400" dirty="0">
              <a:latin typeface="Comic Sans MS"/>
              <a:cs typeface="Comic Sans M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02D44FC-298F-46C0-B1E8-2C19C9E1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1682750"/>
            <a:ext cx="3309497" cy="4191000"/>
          </a:xfrm>
          <a:prstGeom prst="rect">
            <a:avLst/>
          </a:prstGeom>
        </p:spPr>
      </p:pic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A94734B6-100F-4142-906A-C59B26373C2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32706496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194300" y="1187450"/>
            <a:ext cx="4800600" cy="4823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100"/>
              </a:lnSpc>
              <a:spcBef>
                <a:spcPts val="975"/>
              </a:spcBef>
            </a:pPr>
            <a:r>
              <a:rPr sz="2400" dirty="0">
                <a:latin typeface="Comic Sans MS"/>
                <a:cs typeface="Comic Sans MS"/>
              </a:rPr>
              <a:t>E </a:t>
            </a:r>
            <a:r>
              <a:rPr sz="2400" spc="-5" dirty="0">
                <a:latin typeface="Comic Sans MS"/>
                <a:cs typeface="Comic Sans MS"/>
              </a:rPr>
              <a:t>minha tia, com muito cuidado, voltou </a:t>
            </a:r>
            <a:r>
              <a:rPr sz="2400" dirty="0">
                <a:latin typeface="Comic Sans MS"/>
                <a:cs typeface="Comic Sans MS"/>
              </a:rPr>
              <a:t>a </a:t>
            </a:r>
            <a:r>
              <a:rPr sz="2400" spc="-10" dirty="0">
                <a:latin typeface="Comic Sans MS"/>
                <a:cs typeface="Comic Sans MS"/>
              </a:rPr>
              <a:t>tratar </a:t>
            </a:r>
            <a:r>
              <a:rPr sz="2400" spc="-5" dirty="0">
                <a:latin typeface="Comic Sans MS"/>
                <a:cs typeface="Comic Sans MS"/>
              </a:rPr>
              <a:t>do  assunto.</a:t>
            </a:r>
            <a:endParaRPr sz="2400" dirty="0">
              <a:latin typeface="Comic Sans MS"/>
              <a:cs typeface="Comic Sans MS"/>
            </a:endParaRPr>
          </a:p>
          <a:p>
            <a:pPr marL="12700" marR="5080" algn="just">
              <a:lnSpc>
                <a:spcPct val="116199"/>
              </a:lnSpc>
              <a:spcBef>
                <a:spcPts val="975"/>
              </a:spcBef>
              <a:buChar char="-"/>
              <a:tabLst>
                <a:tab pos="137795" algn="l"/>
              </a:tabLst>
            </a:pPr>
            <a:r>
              <a:rPr sz="2400" spc="-5" dirty="0">
                <a:latin typeface="Comic Sans MS"/>
                <a:cs typeface="Comic Sans MS"/>
              </a:rPr>
              <a:t>Eu preciso contar uma </a:t>
            </a:r>
            <a:r>
              <a:rPr sz="2400" dirty="0">
                <a:latin typeface="Comic Sans MS"/>
                <a:cs typeface="Comic Sans MS"/>
              </a:rPr>
              <a:t>coisa </a:t>
            </a:r>
            <a:r>
              <a:rPr sz="2400" spc="-5" dirty="0">
                <a:latin typeface="Comic Sans MS"/>
                <a:cs typeface="Comic Sans MS"/>
              </a:rPr>
              <a:t>pra vocês... Minha avó, quando eu era  pequena, me ensinou </a:t>
            </a:r>
            <a:r>
              <a:rPr sz="2400" spc="-10" dirty="0">
                <a:latin typeface="Comic Sans MS"/>
                <a:cs typeface="Comic Sans MS"/>
              </a:rPr>
              <a:t>uma </a:t>
            </a:r>
            <a:r>
              <a:rPr sz="2400" dirty="0">
                <a:latin typeface="Comic Sans MS"/>
                <a:cs typeface="Comic Sans MS"/>
              </a:rPr>
              <a:t>coisa que </a:t>
            </a:r>
            <a:r>
              <a:rPr sz="2400" spc="-5" dirty="0">
                <a:latin typeface="Comic Sans MS"/>
                <a:cs typeface="Comic Sans MS"/>
              </a:rPr>
              <a:t>nunca mais me esqueci. </a:t>
            </a:r>
            <a:r>
              <a:rPr sz="2400" dirty="0">
                <a:latin typeface="Comic Sans MS"/>
                <a:cs typeface="Comic Sans MS"/>
              </a:rPr>
              <a:t>E </a:t>
            </a:r>
            <a:r>
              <a:rPr sz="2400" spc="-5" dirty="0">
                <a:latin typeface="Comic Sans MS"/>
                <a:cs typeface="Comic Sans MS"/>
              </a:rPr>
              <a:t>hoje,  </a:t>
            </a:r>
            <a:r>
              <a:rPr sz="2400" dirty="0">
                <a:latin typeface="Comic Sans MS"/>
                <a:cs typeface="Comic Sans MS"/>
              </a:rPr>
              <a:t>ouvindo </a:t>
            </a:r>
            <a:r>
              <a:rPr sz="2400" spc="-5" dirty="0">
                <a:latin typeface="Comic Sans MS"/>
                <a:cs typeface="Comic Sans MS"/>
              </a:rPr>
              <a:t>uma notícia no rádio, lembrei-me dela. Ela dizia </a:t>
            </a:r>
            <a:r>
              <a:rPr sz="2400" dirty="0">
                <a:latin typeface="Comic Sans MS"/>
                <a:cs typeface="Comic Sans MS"/>
              </a:rPr>
              <a:t>que </a:t>
            </a:r>
            <a:r>
              <a:rPr sz="2400" spc="-5" dirty="0">
                <a:latin typeface="Comic Sans MS"/>
                <a:cs typeface="Comic Sans MS"/>
              </a:rPr>
              <a:t>nós temos  uma boca </a:t>
            </a:r>
            <a:r>
              <a:rPr sz="2400" dirty="0">
                <a:latin typeface="Comic Sans MS"/>
                <a:cs typeface="Comic Sans MS"/>
              </a:rPr>
              <a:t>e </a:t>
            </a:r>
            <a:r>
              <a:rPr sz="2400" spc="-5" dirty="0">
                <a:latin typeface="Comic Sans MS"/>
                <a:cs typeface="Comic Sans MS"/>
              </a:rPr>
              <a:t>dois ouvidos; </a:t>
            </a:r>
            <a:r>
              <a:rPr sz="2400" spc="-10" dirty="0">
                <a:latin typeface="Comic Sans MS"/>
                <a:cs typeface="Comic Sans MS"/>
              </a:rPr>
              <a:t>por </a:t>
            </a:r>
            <a:r>
              <a:rPr sz="2400" spc="-5" dirty="0">
                <a:latin typeface="Comic Sans MS"/>
                <a:cs typeface="Comic Sans MS"/>
              </a:rPr>
              <a:t>isso, nós temos </a:t>
            </a:r>
            <a:r>
              <a:rPr sz="2400" dirty="0">
                <a:latin typeface="Comic Sans MS"/>
                <a:cs typeface="Comic Sans MS"/>
              </a:rPr>
              <a:t>que </a:t>
            </a:r>
            <a:r>
              <a:rPr sz="2400" spc="-5" dirty="0">
                <a:latin typeface="Comic Sans MS"/>
                <a:cs typeface="Comic Sans MS"/>
              </a:rPr>
              <a:t>mais ouvir </a:t>
            </a:r>
            <a:r>
              <a:rPr sz="2400" dirty="0">
                <a:latin typeface="Comic Sans MS"/>
                <a:cs typeface="Comic Sans MS"/>
              </a:rPr>
              <a:t>do que  </a:t>
            </a:r>
            <a:r>
              <a:rPr sz="2400" spc="-5" dirty="0">
                <a:latin typeface="Comic Sans MS"/>
                <a:cs typeface="Comic Sans MS"/>
              </a:rPr>
              <a:t>falar. </a:t>
            </a:r>
            <a:endParaRPr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EDBCB5E-2819-4956-9DD8-144A823B3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1" y="1068702"/>
            <a:ext cx="4572396" cy="5255207"/>
          </a:xfrm>
          <a:prstGeom prst="rect">
            <a:avLst/>
          </a:prstGeom>
        </p:spPr>
      </p:pic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09F61643-F6A5-4401-9948-D86A1BD421E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2451547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28CB42F0-70D5-470E-AA15-80BE245EB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773199"/>
              </p:ext>
            </p:extLst>
          </p:nvPr>
        </p:nvGraphicFramePr>
        <p:xfrm>
          <a:off x="1102180" y="894445"/>
          <a:ext cx="8421912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1912">
                  <a:extLst>
                    <a:ext uri="{9D8B030D-6E8A-4147-A177-3AD203B41FA5}">
                      <a16:colId xmlns:a16="http://schemas.microsoft.com/office/drawing/2014/main" val="1837512765"/>
                    </a:ext>
                  </a:extLst>
                </a:gridCol>
              </a:tblGrid>
              <a:tr h="2052570">
                <a:tc>
                  <a:txBody>
                    <a:bodyPr/>
                    <a:lstStyle/>
                    <a:p>
                      <a:pPr algn="just"/>
                      <a:r>
                        <a:rPr lang="pt-BR" sz="3400" dirty="0"/>
                        <a:t>desenvolver modos de se aproximarem do texto, tendo como ênfase a busca ativa de sentido, num esforço de compreensão compartilhada entre colegas.</a:t>
                      </a:r>
                    </a:p>
                    <a:p>
                      <a:pPr algn="just"/>
                      <a:r>
                        <a:rPr lang="pt-BR" sz="3400" dirty="0"/>
                        <a:t>Ensinar a compreender textos acontece quando o professor formula perguntas e acompanha, de forma atenta, as respostas dadas pelas crianças, monitorando o processo. </a:t>
                      </a:r>
                      <a:endParaRPr lang="pt-BR" sz="3200" dirty="0">
                        <a:solidFill>
                          <a:srgbClr val="FFFF00"/>
                        </a:solidFill>
                      </a:endParaRPr>
                    </a:p>
                    <a:p>
                      <a:pPr algn="just"/>
                      <a:r>
                        <a:rPr lang="pt-BR" sz="3200" dirty="0">
                          <a:solidFill>
                            <a:srgbClr val="FFFF00"/>
                          </a:solidFill>
                        </a:rPr>
                        <a:t>PERGUNTAS GERADORAS QUE FAVORECEM A COMPREENSÃO DE TEXTOS.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755449"/>
                  </a:ext>
                </a:extLst>
              </a:tr>
            </a:tbl>
          </a:graphicData>
        </a:graphic>
      </p:graphicFrame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5AA8EF-23DC-4091-9AE4-DA4C35DB82E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6610304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209120" y="1068702"/>
            <a:ext cx="5037965" cy="58087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100"/>
              </a:lnSpc>
              <a:spcBef>
                <a:spcPts val="975"/>
              </a:spcBef>
            </a:pPr>
            <a:r>
              <a:rPr sz="2400" dirty="0">
                <a:latin typeface="Comic Sans MS"/>
                <a:cs typeface="Comic Sans MS"/>
              </a:rPr>
              <a:t>E </a:t>
            </a:r>
            <a:r>
              <a:rPr sz="2400" spc="-5" dirty="0">
                <a:latin typeface="Comic Sans MS"/>
                <a:cs typeface="Comic Sans MS"/>
              </a:rPr>
              <a:t>mais: nem tudo </a:t>
            </a:r>
            <a:r>
              <a:rPr sz="2400" dirty="0">
                <a:latin typeface="Comic Sans MS"/>
                <a:cs typeface="Comic Sans MS"/>
              </a:rPr>
              <a:t>o que </a:t>
            </a:r>
            <a:r>
              <a:rPr sz="2400" spc="-5" dirty="0">
                <a:latin typeface="Comic Sans MS"/>
                <a:cs typeface="Comic Sans MS"/>
              </a:rPr>
              <a:t>ouvimos, devemos passar adiante, pois  </a:t>
            </a:r>
            <a:r>
              <a:rPr sz="2400" dirty="0">
                <a:latin typeface="Comic Sans MS"/>
                <a:cs typeface="Comic Sans MS"/>
              </a:rPr>
              <a:t>quem </a:t>
            </a:r>
            <a:r>
              <a:rPr sz="2400" spc="-5" dirty="0">
                <a:latin typeface="Comic Sans MS"/>
                <a:cs typeface="Comic Sans MS"/>
              </a:rPr>
              <a:t>conta </a:t>
            </a:r>
            <a:r>
              <a:rPr sz="2400" dirty="0">
                <a:latin typeface="Comic Sans MS"/>
                <a:cs typeface="Comic Sans MS"/>
              </a:rPr>
              <a:t>um </a:t>
            </a:r>
            <a:r>
              <a:rPr sz="2400" spc="-5" dirty="0">
                <a:latin typeface="Comic Sans MS"/>
                <a:cs typeface="Comic Sans MS"/>
              </a:rPr>
              <a:t>conto, aumenta </a:t>
            </a:r>
            <a:r>
              <a:rPr sz="2400" dirty="0">
                <a:latin typeface="Comic Sans MS"/>
                <a:cs typeface="Comic Sans MS"/>
              </a:rPr>
              <a:t>um </a:t>
            </a:r>
            <a:r>
              <a:rPr sz="2400" spc="-5" dirty="0">
                <a:latin typeface="Comic Sans MS"/>
                <a:cs typeface="Comic Sans MS"/>
              </a:rPr>
              <a:t>ponto. </a:t>
            </a:r>
            <a:r>
              <a:rPr sz="2400" dirty="0">
                <a:latin typeface="Comic Sans MS"/>
                <a:cs typeface="Comic Sans MS"/>
              </a:rPr>
              <a:t>E </a:t>
            </a:r>
            <a:r>
              <a:rPr sz="2400" spc="-5" dirty="0">
                <a:latin typeface="Comic Sans MS"/>
                <a:cs typeface="Comic Sans MS"/>
              </a:rPr>
              <a:t>se </a:t>
            </a:r>
            <a:r>
              <a:rPr sz="2400" dirty="0">
                <a:latin typeface="Comic Sans MS"/>
                <a:cs typeface="Comic Sans MS"/>
              </a:rPr>
              <a:t>o que </a:t>
            </a:r>
            <a:r>
              <a:rPr sz="2400" spc="-5" dirty="0">
                <a:latin typeface="Comic Sans MS"/>
                <a:cs typeface="Comic Sans MS"/>
              </a:rPr>
              <a:t>se conta </a:t>
            </a:r>
            <a:r>
              <a:rPr sz="2400" dirty="0">
                <a:latin typeface="Comic Sans MS"/>
                <a:cs typeface="Comic Sans MS"/>
              </a:rPr>
              <a:t>é um  </a:t>
            </a:r>
            <a:r>
              <a:rPr sz="2400" spc="-5" dirty="0">
                <a:latin typeface="Comic Sans MS"/>
                <a:cs typeface="Comic Sans MS"/>
              </a:rPr>
              <a:t>segredo, pior ainda. Por </a:t>
            </a:r>
            <a:r>
              <a:rPr sz="2400" dirty="0">
                <a:latin typeface="Comic Sans MS"/>
                <a:cs typeface="Comic Sans MS"/>
              </a:rPr>
              <a:t>isso, </a:t>
            </a:r>
            <a:r>
              <a:rPr sz="2400" spc="-5" dirty="0">
                <a:latin typeface="Comic Sans MS"/>
                <a:cs typeface="Comic Sans MS"/>
              </a:rPr>
              <a:t>nessas horas </a:t>
            </a:r>
            <a:r>
              <a:rPr sz="2400" dirty="0">
                <a:latin typeface="Comic Sans MS"/>
                <a:cs typeface="Comic Sans MS"/>
              </a:rPr>
              <a:t>em que a </a:t>
            </a:r>
            <a:r>
              <a:rPr sz="2400" spc="-5" dirty="0">
                <a:latin typeface="Comic Sans MS"/>
                <a:cs typeface="Comic Sans MS"/>
              </a:rPr>
              <a:t>nossa língua coça,  </a:t>
            </a:r>
            <a:r>
              <a:rPr sz="2400" dirty="0">
                <a:latin typeface="Comic Sans MS"/>
                <a:cs typeface="Comic Sans MS"/>
              </a:rPr>
              <a:t>o </a:t>
            </a:r>
            <a:r>
              <a:rPr sz="2400" spc="-5" dirty="0">
                <a:latin typeface="Comic Sans MS"/>
                <a:cs typeface="Comic Sans MS"/>
              </a:rPr>
              <a:t>melhor </a:t>
            </a:r>
            <a:r>
              <a:rPr sz="2400" dirty="0">
                <a:latin typeface="Comic Sans MS"/>
                <a:cs typeface="Comic Sans MS"/>
              </a:rPr>
              <a:t>é </a:t>
            </a:r>
            <a:r>
              <a:rPr sz="2400" spc="-5" dirty="0">
                <a:latin typeface="Comic Sans MS"/>
                <a:cs typeface="Comic Sans MS"/>
              </a:rPr>
              <a:t>lembrar </a:t>
            </a:r>
            <a:r>
              <a:rPr sz="2400" dirty="0">
                <a:latin typeface="Comic Sans MS"/>
                <a:cs typeface="Comic Sans MS"/>
              </a:rPr>
              <a:t>que </a:t>
            </a:r>
            <a:r>
              <a:rPr sz="2400" spc="-5" dirty="0">
                <a:latin typeface="Comic Sans MS"/>
                <a:cs typeface="Comic Sans MS"/>
              </a:rPr>
              <a:t>boca fechada não entra</a:t>
            </a:r>
            <a:r>
              <a:rPr sz="2400" spc="0" dirty="0">
                <a:latin typeface="Comic Sans MS"/>
                <a:cs typeface="Comic Sans MS"/>
              </a:rPr>
              <a:t> </a:t>
            </a:r>
            <a:r>
              <a:rPr sz="2400" spc="-5" dirty="0">
                <a:latin typeface="Comic Sans MS"/>
                <a:cs typeface="Comic Sans MS"/>
              </a:rPr>
              <a:t>mosquito...</a:t>
            </a:r>
            <a:endParaRPr lang="pt-BR" sz="2400" spc="-5" dirty="0">
              <a:latin typeface="Comic Sans MS"/>
              <a:cs typeface="Comic Sans MS"/>
            </a:endParaRPr>
          </a:p>
          <a:p>
            <a:pPr marL="12700" marR="5080" algn="just">
              <a:lnSpc>
                <a:spcPct val="116100"/>
              </a:lnSpc>
              <a:spcBef>
                <a:spcPts val="975"/>
              </a:spcBef>
            </a:pPr>
            <a:r>
              <a:rPr lang="pt-BR" sz="2400" dirty="0">
                <a:latin typeface="Comic Sans MS"/>
                <a:cs typeface="Comic Sans MS"/>
              </a:rPr>
              <a:t>E contou também histórias de outras gentes: mexeriqueiros,  dedos-duros, fofoqueiros, enfim, a turma do leva-e-traz...</a:t>
            </a:r>
          </a:p>
          <a:p>
            <a:pPr marL="12700" marR="5080" algn="just">
              <a:lnSpc>
                <a:spcPct val="116100"/>
              </a:lnSpc>
              <a:spcBef>
                <a:spcPts val="975"/>
              </a:spcBef>
            </a:pPr>
            <a:endParaRPr sz="2400" dirty="0">
              <a:latin typeface="Comic Sans MS"/>
              <a:cs typeface="Comic Sans M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EDBCB5E-2819-4956-9DD8-144A823B3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1" y="1068702"/>
            <a:ext cx="4572396" cy="5255207"/>
          </a:xfrm>
          <a:prstGeom prst="rect">
            <a:avLst/>
          </a:prstGeom>
        </p:spPr>
      </p:pic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94ECCDC4-D8C0-42B9-9184-675990C5622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1418015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100" y="1211420"/>
            <a:ext cx="4533887" cy="48022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500"/>
              </a:lnSpc>
            </a:pPr>
            <a:r>
              <a:rPr sz="2000" spc="-5" dirty="0">
                <a:latin typeface="Comic Sans MS"/>
                <a:cs typeface="Comic Sans MS"/>
              </a:rPr>
              <a:t>Naquela tarde, ainda preocupada </a:t>
            </a:r>
            <a:r>
              <a:rPr sz="2000" dirty="0">
                <a:latin typeface="Comic Sans MS"/>
                <a:cs typeface="Comic Sans MS"/>
              </a:rPr>
              <a:t>que </a:t>
            </a:r>
            <a:r>
              <a:rPr sz="2000" spc="-5" dirty="0">
                <a:latin typeface="Comic Sans MS"/>
                <a:cs typeface="Comic Sans MS"/>
              </a:rPr>
              <a:t>lessem os meus  pensamentos, fiquei murchinha, daqui para ali, inventando </a:t>
            </a:r>
            <a:r>
              <a:rPr sz="2000" dirty="0">
                <a:latin typeface="Comic Sans MS"/>
                <a:cs typeface="Comic Sans MS"/>
              </a:rPr>
              <a:t>o  que </a:t>
            </a:r>
            <a:r>
              <a:rPr sz="2000" spc="-5" dirty="0">
                <a:latin typeface="Comic Sans MS"/>
                <a:cs typeface="Comic Sans MS"/>
              </a:rPr>
              <a:t>fazer...</a:t>
            </a:r>
            <a:endParaRPr sz="2000" dirty="0">
              <a:latin typeface="Comic Sans MS"/>
              <a:cs typeface="Comic Sans MS"/>
            </a:endParaRPr>
          </a:p>
          <a:p>
            <a:pPr algn="just">
              <a:lnSpc>
                <a:spcPct val="100000"/>
              </a:lnSpc>
              <a:spcBef>
                <a:spcPts val="5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6100"/>
              </a:lnSpc>
            </a:pPr>
            <a:r>
              <a:rPr sz="2000" dirty="0">
                <a:latin typeface="Comic Sans MS"/>
                <a:cs typeface="Comic Sans MS"/>
              </a:rPr>
              <a:t>Só </a:t>
            </a:r>
            <a:r>
              <a:rPr sz="2000" spc="-5" dirty="0">
                <a:latin typeface="Comic Sans MS"/>
                <a:cs typeface="Comic Sans MS"/>
              </a:rPr>
              <a:t>no dia seguinte, quando minha </a:t>
            </a:r>
            <a:r>
              <a:rPr sz="2000" dirty="0">
                <a:latin typeface="Comic Sans MS"/>
                <a:cs typeface="Comic Sans MS"/>
              </a:rPr>
              <a:t>prima </a:t>
            </a:r>
            <a:r>
              <a:rPr sz="2000" spc="-5" dirty="0">
                <a:latin typeface="Comic Sans MS"/>
                <a:cs typeface="Comic Sans MS"/>
              </a:rPr>
              <a:t>decidiu contar para  </a:t>
            </a:r>
            <a:r>
              <a:rPr sz="2000" dirty="0">
                <a:latin typeface="Comic Sans MS"/>
                <a:cs typeface="Comic Sans MS"/>
              </a:rPr>
              <a:t>mim </a:t>
            </a:r>
            <a:r>
              <a:rPr sz="2000" spc="-5" dirty="0">
                <a:latin typeface="Comic Sans MS"/>
                <a:cs typeface="Comic Sans MS"/>
              </a:rPr>
              <a:t>outro </a:t>
            </a:r>
            <a:r>
              <a:rPr sz="2000" spc="-10" dirty="0">
                <a:latin typeface="Comic Sans MS"/>
                <a:cs typeface="Comic Sans MS"/>
              </a:rPr>
              <a:t>dos </a:t>
            </a:r>
            <a:r>
              <a:rPr sz="2000" dirty="0">
                <a:latin typeface="Comic Sans MS"/>
                <a:cs typeface="Comic Sans MS"/>
              </a:rPr>
              <a:t>seus </a:t>
            </a:r>
            <a:r>
              <a:rPr sz="2000" spc="-5" dirty="0">
                <a:latin typeface="Comic Sans MS"/>
                <a:cs typeface="Comic Sans MS"/>
              </a:rPr>
              <a:t>segredos, foi que eu tomei coragem de  </a:t>
            </a:r>
            <a:r>
              <a:rPr sz="2000" dirty="0">
                <a:latin typeface="Comic Sans MS"/>
                <a:cs typeface="Comic Sans MS"/>
              </a:rPr>
              <a:t>me </a:t>
            </a:r>
            <a:r>
              <a:rPr sz="2000" spc="-5" dirty="0">
                <a:latin typeface="Comic Sans MS"/>
                <a:cs typeface="Comic Sans MS"/>
              </a:rPr>
              <a:t>sentar ao seu lado, </a:t>
            </a:r>
            <a:r>
              <a:rPr sz="2000" dirty="0">
                <a:latin typeface="Comic Sans MS"/>
                <a:cs typeface="Comic Sans MS"/>
              </a:rPr>
              <a:t>bem </a:t>
            </a:r>
            <a:r>
              <a:rPr sz="2000" spc="-5" dirty="0">
                <a:latin typeface="Comic Sans MS"/>
                <a:cs typeface="Comic Sans MS"/>
              </a:rPr>
              <a:t>quietinha. Disse</a:t>
            </a:r>
            <a:r>
              <a:rPr sz="2000" spc="30" dirty="0">
                <a:latin typeface="Comic Sans MS"/>
                <a:cs typeface="Comic Sans MS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ela:</a:t>
            </a:r>
            <a:endParaRPr sz="2000" dirty="0">
              <a:latin typeface="Comic Sans MS"/>
              <a:cs typeface="Comic Sans MS"/>
            </a:endParaRPr>
          </a:p>
          <a:p>
            <a:pPr algn="just">
              <a:lnSpc>
                <a:spcPct val="100000"/>
              </a:lnSpc>
              <a:spcBef>
                <a:spcPts val="40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buChar char="-"/>
              <a:tabLst>
                <a:tab pos="118110" algn="l"/>
              </a:tabLst>
            </a:pPr>
            <a:r>
              <a:rPr sz="2000" spc="-5" dirty="0">
                <a:latin typeface="Comic Sans MS"/>
                <a:cs typeface="Comic Sans MS"/>
              </a:rPr>
              <a:t>Sabe, </a:t>
            </a:r>
            <a:r>
              <a:rPr sz="2000" dirty="0">
                <a:latin typeface="Comic Sans MS"/>
                <a:cs typeface="Comic Sans MS"/>
              </a:rPr>
              <a:t>o </a:t>
            </a:r>
            <a:r>
              <a:rPr sz="2000" spc="-5" dirty="0">
                <a:latin typeface="Comic Sans MS"/>
                <a:cs typeface="Comic Sans MS"/>
              </a:rPr>
              <a:t>outro </a:t>
            </a:r>
            <a:r>
              <a:rPr sz="2000" spc="-10" dirty="0">
                <a:latin typeface="Comic Sans MS"/>
                <a:cs typeface="Comic Sans MS"/>
              </a:rPr>
              <a:t>segredo </a:t>
            </a:r>
            <a:r>
              <a:rPr sz="2000" dirty="0">
                <a:latin typeface="Comic Sans MS"/>
                <a:cs typeface="Comic Sans MS"/>
              </a:rPr>
              <a:t>é </a:t>
            </a:r>
            <a:r>
              <a:rPr sz="2000" spc="-5" dirty="0">
                <a:latin typeface="Comic Sans MS"/>
                <a:cs typeface="Comic Sans MS"/>
              </a:rPr>
              <a:t>mais sério que </a:t>
            </a:r>
            <a:r>
              <a:rPr sz="2000" dirty="0">
                <a:latin typeface="Comic Sans MS"/>
                <a:cs typeface="Comic Sans MS"/>
              </a:rPr>
              <a:t>o</a:t>
            </a:r>
            <a:r>
              <a:rPr sz="2000" spc="40" dirty="0">
                <a:latin typeface="Comic Sans MS"/>
                <a:cs typeface="Comic Sans MS"/>
              </a:rPr>
              <a:t> </a:t>
            </a:r>
            <a:r>
              <a:rPr sz="2000" spc="-10" dirty="0">
                <a:latin typeface="Comic Sans MS"/>
                <a:cs typeface="Comic Sans MS"/>
              </a:rPr>
              <a:t>primeiro...</a:t>
            </a:r>
            <a:endParaRPr sz="2000" dirty="0">
              <a:latin typeface="Comic Sans MS"/>
              <a:cs typeface="Comic Sans MS"/>
            </a:endParaRPr>
          </a:p>
          <a:p>
            <a:pPr algn="just">
              <a:lnSpc>
                <a:spcPct val="100000"/>
              </a:lnSpc>
              <a:spcBef>
                <a:spcPts val="50"/>
              </a:spcBef>
              <a:buFont typeface="Comic Sans MS"/>
              <a:buChar char="-"/>
            </a:pP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4D801005-04A9-4CBA-9091-2A2C4A062A2D}"/>
              </a:ext>
            </a:extLst>
          </p:cNvPr>
          <p:cNvSpPr/>
          <p:nvPr/>
        </p:nvSpPr>
        <p:spPr>
          <a:xfrm>
            <a:off x="5270500" y="1211420"/>
            <a:ext cx="4686287" cy="4866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E35CDBC-5CE4-4637-92E4-B91655AC5A3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3700" y="1004105"/>
            <a:ext cx="4708012" cy="5376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  <a:buFont typeface="Comic Sans MS"/>
              <a:buChar char="-"/>
            </a:pPr>
            <a:endParaRPr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6100"/>
              </a:lnSpc>
            </a:pPr>
            <a:r>
              <a:rPr dirty="0">
                <a:latin typeface="Comic Sans MS"/>
                <a:cs typeface="Comic Sans MS"/>
              </a:rPr>
              <a:t>E fez </a:t>
            </a:r>
            <a:r>
              <a:rPr spc="-5" dirty="0">
                <a:latin typeface="Comic Sans MS"/>
                <a:cs typeface="Comic Sans MS"/>
              </a:rPr>
              <a:t>suspense </a:t>
            </a:r>
            <a:r>
              <a:rPr dirty="0">
                <a:latin typeface="Comic Sans MS"/>
                <a:cs typeface="Comic Sans MS"/>
              </a:rPr>
              <a:t>– </a:t>
            </a:r>
            <a:r>
              <a:rPr spc="-5" dirty="0">
                <a:latin typeface="Comic Sans MS"/>
                <a:cs typeface="Comic Sans MS"/>
              </a:rPr>
              <a:t>disse, repentinamente </a:t>
            </a:r>
            <a:r>
              <a:rPr dirty="0">
                <a:latin typeface="Comic Sans MS"/>
                <a:cs typeface="Comic Sans MS"/>
              </a:rPr>
              <a:t>que </a:t>
            </a:r>
            <a:r>
              <a:rPr spc="-5" dirty="0">
                <a:latin typeface="Comic Sans MS"/>
                <a:cs typeface="Comic Sans MS"/>
              </a:rPr>
              <a:t>estava </a:t>
            </a:r>
            <a:r>
              <a:rPr spc="-10" dirty="0">
                <a:latin typeface="Comic Sans MS"/>
                <a:cs typeface="Comic Sans MS"/>
              </a:rPr>
              <a:t>com </a:t>
            </a:r>
            <a:r>
              <a:rPr spc="-5" dirty="0">
                <a:latin typeface="Comic Sans MS"/>
                <a:cs typeface="Comic Sans MS"/>
              </a:rPr>
              <a:t>sede  </a:t>
            </a:r>
            <a:r>
              <a:rPr dirty="0">
                <a:latin typeface="Comic Sans MS"/>
                <a:cs typeface="Comic Sans MS"/>
              </a:rPr>
              <a:t>e </a:t>
            </a:r>
            <a:r>
              <a:rPr spc="-5" dirty="0">
                <a:latin typeface="Comic Sans MS"/>
                <a:cs typeface="Comic Sans MS"/>
              </a:rPr>
              <a:t>foi buscar </a:t>
            </a:r>
            <a:r>
              <a:rPr dirty="0">
                <a:latin typeface="Comic Sans MS"/>
                <a:cs typeface="Comic Sans MS"/>
              </a:rPr>
              <a:t>água </a:t>
            </a:r>
            <a:r>
              <a:rPr spc="-5" dirty="0">
                <a:latin typeface="Comic Sans MS"/>
                <a:cs typeface="Comic Sans MS"/>
              </a:rPr>
              <a:t>na cozinha... Depois de retornar, bebeu </a:t>
            </a:r>
            <a:r>
              <a:rPr dirty="0">
                <a:latin typeface="Comic Sans MS"/>
                <a:cs typeface="Comic Sans MS"/>
              </a:rPr>
              <a:t>a  água </a:t>
            </a:r>
            <a:r>
              <a:rPr spc="-5" dirty="0">
                <a:latin typeface="Comic Sans MS"/>
                <a:cs typeface="Comic Sans MS"/>
              </a:rPr>
              <a:t>bem devagarinho, até</a:t>
            </a:r>
            <a:r>
              <a:rPr spc="5" dirty="0">
                <a:latin typeface="Comic Sans MS"/>
                <a:cs typeface="Comic Sans MS"/>
              </a:rPr>
              <a:t> </a:t>
            </a:r>
            <a:r>
              <a:rPr spc="-5" dirty="0">
                <a:latin typeface="Comic Sans MS"/>
                <a:cs typeface="Comic Sans MS"/>
              </a:rPr>
              <a:t>recomeçar:</a:t>
            </a:r>
            <a:endParaRPr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6100"/>
              </a:lnSpc>
              <a:buChar char="-"/>
              <a:tabLst>
                <a:tab pos="127635" algn="l"/>
              </a:tabLst>
            </a:pPr>
            <a:r>
              <a:rPr spc="-5" dirty="0">
                <a:latin typeface="Comic Sans MS"/>
                <a:cs typeface="Comic Sans MS"/>
              </a:rPr>
              <a:t>Olha, </a:t>
            </a:r>
            <a:r>
              <a:rPr dirty="0">
                <a:latin typeface="Comic Sans MS"/>
                <a:cs typeface="Comic Sans MS"/>
              </a:rPr>
              <a:t>eu </a:t>
            </a:r>
            <a:r>
              <a:rPr spc="-10" dirty="0">
                <a:latin typeface="Comic Sans MS"/>
                <a:cs typeface="Comic Sans MS"/>
              </a:rPr>
              <a:t>tenho </a:t>
            </a:r>
            <a:r>
              <a:rPr dirty="0">
                <a:latin typeface="Comic Sans MS"/>
                <a:cs typeface="Comic Sans MS"/>
              </a:rPr>
              <a:t>um </a:t>
            </a:r>
            <a:r>
              <a:rPr spc="-5" dirty="0">
                <a:latin typeface="Comic Sans MS"/>
                <a:cs typeface="Comic Sans MS"/>
              </a:rPr>
              <a:t>grande defeito. </a:t>
            </a:r>
            <a:r>
              <a:rPr spc="-10" dirty="0">
                <a:latin typeface="Comic Sans MS"/>
                <a:cs typeface="Comic Sans MS"/>
              </a:rPr>
              <a:t>Às </a:t>
            </a:r>
            <a:r>
              <a:rPr spc="-5" dirty="0">
                <a:latin typeface="Comic Sans MS"/>
                <a:cs typeface="Comic Sans MS"/>
              </a:rPr>
              <a:t>vezes </a:t>
            </a:r>
            <a:r>
              <a:rPr dirty="0">
                <a:latin typeface="Comic Sans MS"/>
                <a:cs typeface="Comic Sans MS"/>
              </a:rPr>
              <a:t>eu me </a:t>
            </a:r>
            <a:r>
              <a:rPr spc="-5" dirty="0">
                <a:latin typeface="Comic Sans MS"/>
                <a:cs typeface="Comic Sans MS"/>
              </a:rPr>
              <a:t>escondo  na cozinha, para ouvir </a:t>
            </a:r>
            <a:r>
              <a:rPr dirty="0">
                <a:latin typeface="Comic Sans MS"/>
                <a:cs typeface="Comic Sans MS"/>
              </a:rPr>
              <a:t>a </a:t>
            </a:r>
            <a:r>
              <a:rPr spc="-5" dirty="0">
                <a:latin typeface="Comic Sans MS"/>
                <a:cs typeface="Comic Sans MS"/>
              </a:rPr>
              <a:t>conversa de minha mãe com </a:t>
            </a:r>
            <a:r>
              <a:rPr spc="-10" dirty="0">
                <a:latin typeface="Comic Sans MS"/>
                <a:cs typeface="Comic Sans MS"/>
              </a:rPr>
              <a:t>as </a:t>
            </a:r>
            <a:r>
              <a:rPr spc="-5" dirty="0">
                <a:latin typeface="Comic Sans MS"/>
                <a:cs typeface="Comic Sans MS"/>
              </a:rPr>
              <a:t>outras  pessoas. </a:t>
            </a:r>
            <a:r>
              <a:rPr dirty="0">
                <a:latin typeface="Comic Sans MS"/>
                <a:cs typeface="Comic Sans MS"/>
              </a:rPr>
              <a:t>E </a:t>
            </a:r>
            <a:r>
              <a:rPr spc="-5" dirty="0">
                <a:latin typeface="Comic Sans MS"/>
                <a:cs typeface="Comic Sans MS"/>
              </a:rPr>
              <a:t>por acaso </a:t>
            </a:r>
            <a:r>
              <a:rPr dirty="0">
                <a:latin typeface="Comic Sans MS"/>
                <a:cs typeface="Comic Sans MS"/>
              </a:rPr>
              <a:t>eu </a:t>
            </a:r>
            <a:r>
              <a:rPr spc="-5" dirty="0">
                <a:latin typeface="Comic Sans MS"/>
                <a:cs typeface="Comic Sans MS"/>
              </a:rPr>
              <a:t>estava ontem, tranqüilamente  sentada no </a:t>
            </a:r>
            <a:r>
              <a:rPr dirty="0">
                <a:latin typeface="Comic Sans MS"/>
                <a:cs typeface="Comic Sans MS"/>
              </a:rPr>
              <a:t>meu </a:t>
            </a:r>
            <a:r>
              <a:rPr spc="-5" dirty="0">
                <a:latin typeface="Comic Sans MS"/>
                <a:cs typeface="Comic Sans MS"/>
              </a:rPr>
              <a:t>cantinho secreto, quando alguém chegou para  conversar com ela. Como </a:t>
            </a:r>
            <a:r>
              <a:rPr dirty="0">
                <a:latin typeface="Comic Sans MS"/>
                <a:cs typeface="Comic Sans MS"/>
              </a:rPr>
              <a:t>esta </a:t>
            </a:r>
            <a:r>
              <a:rPr spc="-5" dirty="0">
                <a:latin typeface="Comic Sans MS"/>
                <a:cs typeface="Comic Sans MS"/>
              </a:rPr>
              <a:t>pessoa </a:t>
            </a:r>
            <a:r>
              <a:rPr dirty="0">
                <a:latin typeface="Comic Sans MS"/>
                <a:cs typeface="Comic Sans MS"/>
              </a:rPr>
              <a:t>é </a:t>
            </a:r>
            <a:r>
              <a:rPr spc="-5" dirty="0">
                <a:latin typeface="Comic Sans MS"/>
                <a:cs typeface="Comic Sans MS"/>
              </a:rPr>
              <a:t>minha conhecida (e </a:t>
            </a:r>
            <a:r>
              <a:rPr dirty="0">
                <a:latin typeface="Comic Sans MS"/>
                <a:cs typeface="Comic Sans MS"/>
              </a:rPr>
              <a:t>eu  </a:t>
            </a:r>
            <a:r>
              <a:rPr spc="-5" dirty="0">
                <a:latin typeface="Comic Sans MS"/>
                <a:cs typeface="Comic Sans MS"/>
              </a:rPr>
              <a:t>gosto </a:t>
            </a:r>
            <a:r>
              <a:rPr dirty="0">
                <a:latin typeface="Comic Sans MS"/>
                <a:cs typeface="Comic Sans MS"/>
              </a:rPr>
              <a:t>muito </a:t>
            </a:r>
            <a:r>
              <a:rPr spc="-5" dirty="0">
                <a:latin typeface="Comic Sans MS"/>
                <a:cs typeface="Comic Sans MS"/>
              </a:rPr>
              <a:t>dela), não posso contar </a:t>
            </a:r>
            <a:r>
              <a:rPr dirty="0">
                <a:latin typeface="Comic Sans MS"/>
                <a:cs typeface="Comic Sans MS"/>
              </a:rPr>
              <a:t>o que </a:t>
            </a:r>
            <a:r>
              <a:rPr spc="-5" dirty="0">
                <a:latin typeface="Comic Sans MS"/>
                <a:cs typeface="Comic Sans MS"/>
              </a:rPr>
              <a:t>aconteceu por lá... </a:t>
            </a:r>
            <a:r>
              <a:rPr dirty="0">
                <a:latin typeface="Comic Sans MS"/>
                <a:cs typeface="Comic Sans MS"/>
              </a:rPr>
              <a:t>É  uma </a:t>
            </a:r>
            <a:r>
              <a:rPr spc="-5" dirty="0">
                <a:latin typeface="Comic Sans MS"/>
                <a:cs typeface="Comic Sans MS"/>
              </a:rPr>
              <a:t>pena! </a:t>
            </a:r>
            <a:r>
              <a:rPr dirty="0">
                <a:latin typeface="Comic Sans MS"/>
                <a:cs typeface="Comic Sans MS"/>
              </a:rPr>
              <a:t>Eu só </a:t>
            </a:r>
            <a:r>
              <a:rPr spc="-5" dirty="0">
                <a:latin typeface="Comic Sans MS"/>
                <a:cs typeface="Comic Sans MS"/>
              </a:rPr>
              <a:t>posso dizer que essa pessoa </a:t>
            </a:r>
            <a:r>
              <a:rPr dirty="0">
                <a:latin typeface="Comic Sans MS"/>
                <a:cs typeface="Comic Sans MS"/>
              </a:rPr>
              <a:t>é uma </a:t>
            </a:r>
            <a:r>
              <a:rPr spc="-5" dirty="0">
                <a:latin typeface="Comic Sans MS"/>
                <a:cs typeface="Comic Sans MS"/>
              </a:rPr>
              <a:t>língua </a:t>
            </a:r>
            <a:r>
              <a:rPr spc="-10" dirty="0">
                <a:latin typeface="Comic Sans MS"/>
                <a:cs typeface="Comic Sans MS"/>
              </a:rPr>
              <a:t>de  </a:t>
            </a:r>
            <a:r>
              <a:rPr spc="-5" dirty="0">
                <a:latin typeface="Comic Sans MS"/>
                <a:cs typeface="Comic Sans MS"/>
              </a:rPr>
              <a:t>trapo, uma</a:t>
            </a:r>
            <a:r>
              <a:rPr spc="0" dirty="0">
                <a:latin typeface="Comic Sans MS"/>
                <a:cs typeface="Comic Sans MS"/>
              </a:rPr>
              <a:t> </a:t>
            </a:r>
            <a:r>
              <a:rPr spc="-5" dirty="0">
                <a:latin typeface="Comic Sans MS"/>
                <a:cs typeface="Comic Sans MS"/>
              </a:rPr>
              <a:t>linguaruda...</a:t>
            </a:r>
            <a:endParaRPr dirty="0">
              <a:latin typeface="Comic Sans MS"/>
              <a:cs typeface="Comic Sans MS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C8734CA3-EC91-44E3-B75A-E4ACEC0EA290}"/>
              </a:ext>
            </a:extLst>
          </p:cNvPr>
          <p:cNvSpPr/>
          <p:nvPr/>
        </p:nvSpPr>
        <p:spPr>
          <a:xfrm>
            <a:off x="5346700" y="1345184"/>
            <a:ext cx="4686287" cy="4866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FF2871B-1BC7-4B54-A0F0-421D3FC09F5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5205020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0786" y="1263650"/>
            <a:ext cx="4686287" cy="4866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03900" y="1206493"/>
            <a:ext cx="4359786" cy="57990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Comic Sans MS"/>
                <a:cs typeface="Comic Sans MS"/>
              </a:rPr>
              <a:t>Nunca rimos</a:t>
            </a:r>
            <a:r>
              <a:rPr spc="-15" dirty="0">
                <a:latin typeface="Comic Sans MS"/>
                <a:cs typeface="Comic Sans MS"/>
              </a:rPr>
              <a:t> </a:t>
            </a:r>
            <a:r>
              <a:rPr spc="-5" dirty="0">
                <a:latin typeface="Comic Sans MS"/>
                <a:cs typeface="Comic Sans MS"/>
              </a:rPr>
              <a:t>tanto!</a:t>
            </a:r>
            <a:endParaRPr dirty="0">
              <a:latin typeface="Comic Sans MS"/>
              <a:cs typeface="Comic Sans MS"/>
            </a:endParaRPr>
          </a:p>
          <a:p>
            <a:pPr marL="12700" marR="5715" algn="just">
              <a:lnSpc>
                <a:spcPct val="115500"/>
              </a:lnSpc>
              <a:spcBef>
                <a:spcPts val="1130"/>
              </a:spcBef>
            </a:pPr>
            <a:r>
              <a:rPr spc="-5" dirty="0">
                <a:latin typeface="Comic Sans MS"/>
                <a:cs typeface="Comic Sans MS"/>
              </a:rPr>
              <a:t>Eu, na verdade, não </a:t>
            </a:r>
            <a:r>
              <a:rPr dirty="0">
                <a:latin typeface="Comic Sans MS"/>
                <a:cs typeface="Comic Sans MS"/>
              </a:rPr>
              <a:t>sabia se </a:t>
            </a:r>
            <a:r>
              <a:rPr spc="-5" dirty="0">
                <a:latin typeface="Comic Sans MS"/>
                <a:cs typeface="Comic Sans MS"/>
              </a:rPr>
              <a:t>me sentia agradecida ou  envergonhada...</a:t>
            </a:r>
            <a:endParaRPr dirty="0">
              <a:latin typeface="Comic Sans MS"/>
              <a:cs typeface="Comic Sans MS"/>
            </a:endParaRPr>
          </a:p>
          <a:p>
            <a:pPr marL="12700" marR="5080" algn="just">
              <a:lnSpc>
                <a:spcPct val="116399"/>
              </a:lnSpc>
              <a:spcBef>
                <a:spcPts val="1115"/>
              </a:spcBef>
            </a:pPr>
            <a:r>
              <a:rPr dirty="0">
                <a:latin typeface="Comic Sans MS"/>
                <a:cs typeface="Comic Sans MS"/>
              </a:rPr>
              <a:t>E </a:t>
            </a:r>
            <a:r>
              <a:rPr spc="-5" dirty="0">
                <a:latin typeface="Comic Sans MS"/>
                <a:cs typeface="Comic Sans MS"/>
              </a:rPr>
              <a:t>passado tantos anos, ainda hoje nós fazemos questão </a:t>
            </a:r>
            <a:r>
              <a:rPr dirty="0">
                <a:latin typeface="Comic Sans MS"/>
                <a:cs typeface="Comic Sans MS"/>
              </a:rPr>
              <a:t>de  </a:t>
            </a:r>
            <a:r>
              <a:rPr spc="-5" dirty="0">
                <a:latin typeface="Comic Sans MS"/>
                <a:cs typeface="Comic Sans MS"/>
              </a:rPr>
              <a:t>relembrar este</a:t>
            </a:r>
            <a:r>
              <a:rPr spc="10" dirty="0">
                <a:latin typeface="Comic Sans MS"/>
                <a:cs typeface="Comic Sans MS"/>
              </a:rPr>
              <a:t> </a:t>
            </a:r>
            <a:r>
              <a:rPr spc="-5" dirty="0">
                <a:latin typeface="Comic Sans MS"/>
                <a:cs typeface="Comic Sans MS"/>
              </a:rPr>
              <a:t>episódio.</a:t>
            </a:r>
            <a:endParaRPr dirty="0">
              <a:latin typeface="Comic Sans MS"/>
              <a:cs typeface="Comic Sans MS"/>
            </a:endParaRPr>
          </a:p>
          <a:p>
            <a:pPr marL="12700" marR="5715" algn="just">
              <a:lnSpc>
                <a:spcPct val="116399"/>
              </a:lnSpc>
              <a:spcBef>
                <a:spcPts val="1105"/>
              </a:spcBef>
            </a:pPr>
            <a:r>
              <a:rPr dirty="0">
                <a:latin typeface="Comic Sans MS"/>
                <a:cs typeface="Comic Sans MS"/>
              </a:rPr>
              <a:t>Nossos </a:t>
            </a:r>
            <a:r>
              <a:rPr spc="-5" dirty="0">
                <a:latin typeface="Comic Sans MS"/>
                <a:cs typeface="Comic Sans MS"/>
              </a:rPr>
              <a:t>filhos compreendem, então, </a:t>
            </a:r>
            <a:r>
              <a:rPr dirty="0">
                <a:latin typeface="Comic Sans MS"/>
                <a:cs typeface="Comic Sans MS"/>
              </a:rPr>
              <a:t>porque </a:t>
            </a:r>
            <a:r>
              <a:rPr spc="-5" dirty="0">
                <a:latin typeface="Comic Sans MS"/>
                <a:cs typeface="Comic Sans MS"/>
              </a:rPr>
              <a:t>somos tão amigas  </a:t>
            </a:r>
            <a:r>
              <a:rPr dirty="0">
                <a:latin typeface="Comic Sans MS"/>
                <a:cs typeface="Comic Sans MS"/>
              </a:rPr>
              <a:t>e </a:t>
            </a:r>
            <a:r>
              <a:rPr spc="-5" dirty="0">
                <a:latin typeface="Comic Sans MS"/>
                <a:cs typeface="Comic Sans MS"/>
              </a:rPr>
              <a:t>cúmplices. </a:t>
            </a:r>
            <a:r>
              <a:rPr dirty="0">
                <a:latin typeface="Comic Sans MS"/>
                <a:cs typeface="Comic Sans MS"/>
              </a:rPr>
              <a:t>E </a:t>
            </a:r>
            <a:r>
              <a:rPr spc="-5" dirty="0">
                <a:latin typeface="Comic Sans MS"/>
                <a:cs typeface="Comic Sans MS"/>
              </a:rPr>
              <a:t>olha </a:t>
            </a:r>
            <a:r>
              <a:rPr dirty="0">
                <a:latin typeface="Comic Sans MS"/>
                <a:cs typeface="Comic Sans MS"/>
              </a:rPr>
              <a:t>que </a:t>
            </a:r>
            <a:r>
              <a:rPr spc="-5" dirty="0">
                <a:latin typeface="Comic Sans MS"/>
                <a:cs typeface="Comic Sans MS"/>
              </a:rPr>
              <a:t>eles nem imaginam </a:t>
            </a:r>
            <a:r>
              <a:rPr dirty="0">
                <a:latin typeface="Comic Sans MS"/>
                <a:cs typeface="Comic Sans MS"/>
              </a:rPr>
              <a:t>o </a:t>
            </a:r>
            <a:r>
              <a:rPr spc="-10" dirty="0">
                <a:latin typeface="Comic Sans MS"/>
                <a:cs typeface="Comic Sans MS"/>
              </a:rPr>
              <a:t>que </a:t>
            </a:r>
            <a:r>
              <a:rPr spc="-5" dirty="0">
                <a:latin typeface="Comic Sans MS"/>
                <a:cs typeface="Comic Sans MS"/>
              </a:rPr>
              <a:t>ocorreu anos  depois, quando éramos jovens </a:t>
            </a:r>
            <a:r>
              <a:rPr dirty="0">
                <a:latin typeface="Comic Sans MS"/>
                <a:cs typeface="Comic Sans MS"/>
              </a:rPr>
              <a:t>e </a:t>
            </a:r>
            <a:r>
              <a:rPr spc="-5" dirty="0">
                <a:latin typeface="Comic Sans MS"/>
                <a:cs typeface="Comic Sans MS"/>
              </a:rPr>
              <a:t>começamos </a:t>
            </a:r>
            <a:r>
              <a:rPr dirty="0">
                <a:latin typeface="Comic Sans MS"/>
                <a:cs typeface="Comic Sans MS"/>
              </a:rPr>
              <a:t>a </a:t>
            </a:r>
            <a:r>
              <a:rPr spc="-5" dirty="0">
                <a:latin typeface="Comic Sans MS"/>
                <a:cs typeface="Comic Sans MS"/>
              </a:rPr>
              <a:t>paquerar, </a:t>
            </a:r>
            <a:r>
              <a:rPr dirty="0">
                <a:latin typeface="Comic Sans MS"/>
                <a:cs typeface="Comic Sans MS"/>
              </a:rPr>
              <a:t>sem  </a:t>
            </a:r>
            <a:r>
              <a:rPr spc="-5" dirty="0">
                <a:latin typeface="Comic Sans MS"/>
                <a:cs typeface="Comic Sans MS"/>
              </a:rPr>
              <a:t>saber, </a:t>
            </a:r>
            <a:r>
              <a:rPr dirty="0">
                <a:latin typeface="Comic Sans MS"/>
                <a:cs typeface="Comic Sans MS"/>
              </a:rPr>
              <a:t>o </a:t>
            </a:r>
            <a:r>
              <a:rPr spc="-5" dirty="0">
                <a:latin typeface="Comic Sans MS"/>
                <a:cs typeface="Comic Sans MS"/>
              </a:rPr>
              <a:t>mesmo</a:t>
            </a:r>
            <a:r>
              <a:rPr spc="-10" dirty="0">
                <a:latin typeface="Comic Sans MS"/>
                <a:cs typeface="Comic Sans MS"/>
              </a:rPr>
              <a:t> </a:t>
            </a:r>
            <a:r>
              <a:rPr spc="-5" dirty="0">
                <a:latin typeface="Comic Sans MS"/>
                <a:cs typeface="Comic Sans MS"/>
              </a:rPr>
              <a:t>cara...</a:t>
            </a:r>
            <a:endParaRPr dirty="0">
              <a:latin typeface="Comic Sans MS"/>
              <a:cs typeface="Comic Sans MS"/>
            </a:endParaRPr>
          </a:p>
          <a:p>
            <a:pPr marL="12700" algn="just">
              <a:lnSpc>
                <a:spcPct val="100000"/>
              </a:lnSpc>
              <a:spcBef>
                <a:spcPts val="1320"/>
              </a:spcBef>
            </a:pPr>
            <a:r>
              <a:rPr spc="-5" dirty="0">
                <a:latin typeface="Comic Sans MS"/>
                <a:cs typeface="Comic Sans MS"/>
              </a:rPr>
              <a:t>Bem, mas isto </a:t>
            </a:r>
            <a:r>
              <a:rPr dirty="0">
                <a:latin typeface="Comic Sans MS"/>
                <a:cs typeface="Comic Sans MS"/>
              </a:rPr>
              <a:t>é </a:t>
            </a:r>
            <a:r>
              <a:rPr spc="-5" dirty="0">
                <a:latin typeface="Comic Sans MS"/>
                <a:cs typeface="Comic Sans MS"/>
              </a:rPr>
              <a:t>segredo </a:t>
            </a:r>
            <a:r>
              <a:rPr dirty="0">
                <a:latin typeface="Comic Sans MS"/>
                <a:cs typeface="Comic Sans MS"/>
              </a:rPr>
              <a:t>e </a:t>
            </a:r>
            <a:r>
              <a:rPr spc="-5" dirty="0">
                <a:latin typeface="Comic Sans MS"/>
                <a:cs typeface="Comic Sans MS"/>
              </a:rPr>
              <a:t>eu não posso</a:t>
            </a:r>
            <a:r>
              <a:rPr spc="25" dirty="0">
                <a:latin typeface="Comic Sans MS"/>
                <a:cs typeface="Comic Sans MS"/>
              </a:rPr>
              <a:t> </a:t>
            </a:r>
            <a:r>
              <a:rPr spc="-5" dirty="0">
                <a:latin typeface="Comic Sans MS"/>
                <a:cs typeface="Comic Sans MS"/>
              </a:rPr>
              <a:t>contar!</a:t>
            </a:r>
            <a:endParaRPr dirty="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>
                <a:latin typeface="Comic Sans MS"/>
                <a:cs typeface="Comic Sans MS"/>
              </a:rPr>
              <a:t>FIM</a:t>
            </a:r>
          </a:p>
          <a:p>
            <a:pPr>
              <a:lnSpc>
                <a:spcPct val="100000"/>
              </a:lnSpc>
            </a:pPr>
            <a:endParaRPr dirty="0">
              <a:latin typeface="Times New Roman"/>
              <a:cs typeface="Times New Roman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F94EE5-DBA8-41EE-8C6C-AA55F28CFBA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0558" y="931163"/>
            <a:ext cx="4686287" cy="4866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EE2C3A9-90E1-4A5C-8E5A-42566456A409}"/>
              </a:ext>
            </a:extLst>
          </p:cNvPr>
          <p:cNvSpPr/>
          <p:nvPr/>
        </p:nvSpPr>
        <p:spPr>
          <a:xfrm>
            <a:off x="5956300" y="1933067"/>
            <a:ext cx="441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Comic Sans MS" panose="030F0702030302020204" pitchFamily="66" charset="0"/>
              </a:rPr>
              <a:t>ESCREVEU</a:t>
            </a:r>
          </a:p>
          <a:p>
            <a:pPr algn="just"/>
            <a:r>
              <a:rPr lang="pt-BR" sz="2000" dirty="0">
                <a:latin typeface="Comic Sans MS" panose="030F0702030302020204" pitchFamily="66" charset="0"/>
              </a:rPr>
              <a:t>Abel Sidney</a:t>
            </a:r>
          </a:p>
          <a:p>
            <a:pPr algn="just"/>
            <a:r>
              <a:rPr lang="pt-BR" sz="2000" dirty="0">
                <a:latin typeface="Comic Sans MS" panose="030F0702030302020204" pitchFamily="66" charset="0"/>
              </a:rPr>
              <a:t>(abelsidney@gmail.com)</a:t>
            </a:r>
          </a:p>
          <a:p>
            <a:pPr algn="just"/>
            <a:r>
              <a:rPr lang="pt-BR" sz="2000" dirty="0">
                <a:latin typeface="Comic Sans MS" panose="030F0702030302020204" pitchFamily="66" charset="0"/>
              </a:rPr>
              <a:t>Porto Velho - Rondônia</a:t>
            </a:r>
          </a:p>
          <a:p>
            <a:pPr algn="just"/>
            <a:endParaRPr lang="pt-BR" sz="2000" dirty="0">
              <a:latin typeface="Comic Sans MS" panose="030F0702030302020204" pitchFamily="66" charset="0"/>
            </a:endParaRPr>
          </a:p>
          <a:p>
            <a:pPr algn="just"/>
            <a:r>
              <a:rPr lang="pt-BR" sz="2000" dirty="0">
                <a:latin typeface="Comic Sans MS" panose="030F0702030302020204" pitchFamily="66" charset="0"/>
              </a:rPr>
              <a:t>ILUSTROU</a:t>
            </a:r>
          </a:p>
          <a:p>
            <a:pPr algn="just"/>
            <a:r>
              <a:rPr lang="pt-BR" sz="2000" dirty="0">
                <a:latin typeface="Comic Sans MS" panose="030F0702030302020204" pitchFamily="66" charset="0"/>
              </a:rPr>
              <a:t>Rosana Almendares</a:t>
            </a:r>
          </a:p>
          <a:p>
            <a:pPr algn="just"/>
            <a:r>
              <a:rPr lang="pt-BR" sz="2000" dirty="0">
                <a:latin typeface="Comic Sans MS" panose="030F0702030302020204" pitchFamily="66" charset="0"/>
              </a:rPr>
              <a:t>(almendares@uol.com.br)</a:t>
            </a:r>
          </a:p>
          <a:p>
            <a:pPr algn="just"/>
            <a:r>
              <a:rPr lang="pt-BR" sz="2000" dirty="0">
                <a:latin typeface="Comic Sans MS" panose="030F0702030302020204" pitchFamily="66" charset="0"/>
              </a:rPr>
              <a:t>São Leopoldo – Rio Grande do Sul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F3E57B6-9288-41E0-8DB3-EF9D6682DC1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25656580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0EE2C3A9-90E1-4A5C-8E5A-42566456A409}"/>
              </a:ext>
            </a:extLst>
          </p:cNvPr>
          <p:cNvSpPr/>
          <p:nvPr/>
        </p:nvSpPr>
        <p:spPr>
          <a:xfrm>
            <a:off x="4965700" y="2298414"/>
            <a:ext cx="47562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Comic Sans MS" panose="030F0702030302020204" pitchFamily="66" charset="0"/>
              </a:rPr>
              <a:t>Depois fazer-se servidor público, professor, revisor e umas tantas outras ocupações, Abel Sidney conseguiu dedicar-se exclusivamente à literatura e ao programa de leitura que criou, o Livro-Carta-Mural.</a:t>
            </a:r>
          </a:p>
          <a:p>
            <a:pPr algn="just"/>
            <a:endParaRPr lang="pt-BR" sz="2000" dirty="0">
              <a:latin typeface="Comic Sans MS" panose="030F0702030302020204" pitchFamily="66" charset="0"/>
            </a:endParaRPr>
          </a:p>
          <a:p>
            <a:pPr algn="just"/>
            <a:r>
              <a:rPr lang="pt-BR" sz="2000" dirty="0">
                <a:latin typeface="Comic Sans MS" panose="030F0702030302020204" pitchFamily="66" charset="0"/>
              </a:rPr>
              <a:t>Mora em Porto Velho, capital de Rondônia, na Amazônia Ocidental.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25E581E-AA10-419D-92BE-118E420F7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49" y="2178050"/>
            <a:ext cx="4019248" cy="301443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C1F5743-0B5C-4C62-AC37-B7A43A5718DD}"/>
              </a:ext>
            </a:extLst>
          </p:cNvPr>
          <p:cNvSpPr txBox="1"/>
          <p:nvPr/>
        </p:nvSpPr>
        <p:spPr>
          <a:xfrm>
            <a:off x="5921826" y="5192486"/>
            <a:ext cx="3914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https://www.skoob.com.br/autor/6480-abel-sidney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FF62442-43BD-401C-83DF-AA5CB819207C}"/>
              </a:ext>
            </a:extLst>
          </p:cNvPr>
          <p:cNvSpPr txBox="1"/>
          <p:nvPr/>
        </p:nvSpPr>
        <p:spPr>
          <a:xfrm>
            <a:off x="5334212" y="1531273"/>
            <a:ext cx="4019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BIBLIOGRAFIA DO AUTOR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841F25B-D85F-41DF-876F-30C856A34714}"/>
              </a:ext>
            </a:extLst>
          </p:cNvPr>
          <p:cNvSpPr txBox="1"/>
          <p:nvPr/>
        </p:nvSpPr>
        <p:spPr>
          <a:xfrm>
            <a:off x="3479498" y="479140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Abel Sidney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75D5824B-7F6E-4F64-89FD-E863E92CDB3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18565394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C207895-AF88-454C-8363-7D4834420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579097"/>
              </p:ext>
            </p:extLst>
          </p:nvPr>
        </p:nvGraphicFramePr>
        <p:xfrm>
          <a:off x="1106715" y="1073150"/>
          <a:ext cx="8469751" cy="5059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69751">
                  <a:extLst>
                    <a:ext uri="{9D8B030D-6E8A-4147-A177-3AD203B41FA5}">
                      <a16:colId xmlns:a16="http://schemas.microsoft.com/office/drawing/2014/main" val="10152881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4000" dirty="0"/>
                        <a:t>RODA DE HISTÓRIA (Exploração)</a:t>
                      </a:r>
                    </a:p>
                    <a:p>
                      <a:pPr algn="ctr"/>
                      <a:r>
                        <a:rPr lang="pt-BR" sz="4000" dirty="0"/>
                        <a:t>Depois da leitura do livro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462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4000" b="1" dirty="0"/>
                        <a:t>Perguntas literais ou objetivas. </a:t>
                      </a:r>
                    </a:p>
                    <a:p>
                      <a:pPr algn="just"/>
                      <a:r>
                        <a:rPr lang="pt-BR" sz="4000" b="0" dirty="0"/>
                        <a:t>Visam chamar a atenção do leitor para informações explícitas no texto, que podem ser localizadas numa releitura ou lembradas na situação de retomada oral do que foi lido.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42375"/>
                  </a:ext>
                </a:extLst>
              </a:tr>
            </a:tbl>
          </a:graphicData>
        </a:graphic>
      </p:graphicFrame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36CFCDB-022C-4C7A-9BBD-5B169BBEFB8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27120089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5ED56B5E-6A93-41C0-A8F8-F0FBD075D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836026"/>
              </p:ext>
            </p:extLst>
          </p:nvPr>
        </p:nvGraphicFramePr>
        <p:xfrm>
          <a:off x="1125765" y="927100"/>
          <a:ext cx="8441870" cy="5394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41870">
                  <a:extLst>
                    <a:ext uri="{9D8B030D-6E8A-4147-A177-3AD203B41FA5}">
                      <a16:colId xmlns:a16="http://schemas.microsoft.com/office/drawing/2014/main" val="1954330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3800" b="1" dirty="0"/>
                        <a:t>Perguntas inferenciais. </a:t>
                      </a:r>
                    </a:p>
                    <a:p>
                      <a:pPr algn="just"/>
                      <a:r>
                        <a:rPr lang="pt-BR" sz="3800" b="0" dirty="0"/>
                        <a:t>Enfatizam o que está nas entrelinhas, que não é dito diretamente, mas que pode ser completado pelo leitor a partir de indícios textuais ou de conhecimentos prévios.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551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3800" b="1" dirty="0"/>
                        <a:t>Perguntas subjetivas. </a:t>
                      </a:r>
                    </a:p>
                    <a:p>
                      <a:pPr algn="just"/>
                      <a:r>
                        <a:rPr lang="pt-BR" sz="3800" dirty="0"/>
                        <a:t>Solicitam do leitor um posicionamento em relação ao texto, que confronte o que foi lido com suas posições.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89343"/>
                  </a:ext>
                </a:extLst>
              </a:tr>
            </a:tbl>
          </a:graphicData>
        </a:graphic>
      </p:graphicFrame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AD16D8-1685-4B8F-8826-46F9F9BD87D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23018278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2FB20596-D7C3-4517-A1BE-5BBB83A6EBED}"/>
              </a:ext>
            </a:extLst>
          </p:cNvPr>
          <p:cNvGraphicFramePr>
            <a:graphicFrameLocks noGrp="1"/>
          </p:cNvGraphicFramePr>
          <p:nvPr/>
        </p:nvGraphicFramePr>
        <p:xfrm>
          <a:off x="1092201" y="1041400"/>
          <a:ext cx="8441870" cy="20116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8441870">
                  <a:extLst>
                    <a:ext uri="{9D8B030D-6E8A-4147-A177-3AD203B41FA5}">
                      <a16:colId xmlns:a16="http://schemas.microsoft.com/office/drawing/2014/main" val="466639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4000" dirty="0"/>
                        <a:t>1. Quais os personagens da história? (Objetiva)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879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123077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E5C6650-E3A8-4AE2-98DD-E202333F6DE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28310104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2FB20596-D7C3-4517-A1BE-5BBB83A6EB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400631"/>
              </p:ext>
            </p:extLst>
          </p:nvPr>
        </p:nvGraphicFramePr>
        <p:xfrm>
          <a:off x="1092201" y="1041400"/>
          <a:ext cx="8441870" cy="26212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8441870">
                  <a:extLst>
                    <a:ext uri="{9D8B030D-6E8A-4147-A177-3AD203B41FA5}">
                      <a16:colId xmlns:a16="http://schemas.microsoft.com/office/drawing/2014/main" val="466639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4000" dirty="0"/>
                        <a:t>1. Quais os personagens da história? (Objetiva)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879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4000" dirty="0"/>
                        <a:t>Uma Menina, sua Prima e sua Tia (mãe da prima)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123077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B18512C-F5B8-4C44-BE4F-62F8FAF469B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3115824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C207895-AF88-454C-8363-7D4834420D40}"/>
              </a:ext>
            </a:extLst>
          </p:cNvPr>
          <p:cNvGraphicFramePr>
            <a:graphicFrameLocks noGrp="1"/>
          </p:cNvGraphicFramePr>
          <p:nvPr/>
        </p:nvGraphicFramePr>
        <p:xfrm>
          <a:off x="1092201" y="1019629"/>
          <a:ext cx="8469751" cy="5212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69751">
                  <a:extLst>
                    <a:ext uri="{9D8B030D-6E8A-4147-A177-3AD203B41FA5}">
                      <a16:colId xmlns:a16="http://schemas.microsoft.com/office/drawing/2014/main" val="10152881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/>
                        <a:t>RODA DE HISTÓRIA (Motivação)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462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3200" b="0" dirty="0"/>
                        <a:t>Tem o objetivo de atrair a atenção dos alunos para o livro, inserindo-os na “atmosfera” literária.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42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3200" b="0" dirty="0"/>
                        <a:t>Oferecer a cada aluno, de forma impressa, uma folha A4 com a imagem da foto da capa do livro com diversas partes faltando.</a:t>
                      </a:r>
                    </a:p>
                    <a:p>
                      <a:pPr algn="just"/>
                      <a:r>
                        <a:rPr lang="pt-BR" sz="3200" b="0" dirty="0"/>
                        <a:t>Propor que completem e pintem o desenho da maneira que acharem correto; enfatizando que aquela imagem faz parte da primeira capa do livro de literatura infantil que vão trabalhar.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853923"/>
                  </a:ext>
                </a:extLst>
              </a:tr>
            </a:tbl>
          </a:graphicData>
        </a:graphic>
      </p:graphicFrame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1DFE99-7CA1-4C90-ACE5-94DDDBCC783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30368547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A25C4EBD-FD51-40A2-BDD5-0420D0BD69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27155"/>
              </p:ext>
            </p:extLst>
          </p:nvPr>
        </p:nvGraphicFramePr>
        <p:xfrm>
          <a:off x="1092201" y="958850"/>
          <a:ext cx="8469751" cy="18288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8469751">
                  <a:extLst>
                    <a:ext uri="{9D8B030D-6E8A-4147-A177-3AD203B41FA5}">
                      <a16:colId xmlns:a16="http://schemas.microsoft.com/office/drawing/2014/main" val="2562399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3600" dirty="0"/>
                        <a:t>2. Qual a relação entre os personagens? (inferência)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076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035062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A6B1C81-AD63-464E-ACB2-CED353E0B44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38057324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A25C4EBD-FD51-40A2-BDD5-0420D0BD69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022904"/>
              </p:ext>
            </p:extLst>
          </p:nvPr>
        </p:nvGraphicFramePr>
        <p:xfrm>
          <a:off x="1092201" y="958850"/>
          <a:ext cx="8469751" cy="18288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8469751">
                  <a:extLst>
                    <a:ext uri="{9D8B030D-6E8A-4147-A177-3AD203B41FA5}">
                      <a16:colId xmlns:a16="http://schemas.microsoft.com/office/drawing/2014/main" val="2562399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3600" dirty="0"/>
                        <a:t>2. Qual a relação entre os personagens? (inferência)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076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3600" dirty="0"/>
                        <a:t>Relação de parentesco.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035062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320462A-96F6-4034-81DE-B6B12562E57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132134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A5A39FD4-E00C-4C55-AD0D-1E1A7FD4F4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3200"/>
              </p:ext>
            </p:extLst>
          </p:nvPr>
        </p:nvGraphicFramePr>
        <p:xfrm>
          <a:off x="1072244" y="958850"/>
          <a:ext cx="8481784" cy="201168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8481784">
                  <a:extLst>
                    <a:ext uri="{9D8B030D-6E8A-4147-A177-3AD203B41FA5}">
                      <a16:colId xmlns:a16="http://schemas.microsoft.com/office/drawing/2014/main" val="12603871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4000" dirty="0"/>
                        <a:t>3. Qual o personagem principal? (Inferência)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941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endParaRPr lang="pt-BR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68881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04A3972-939A-4C5B-A633-A095F8F0F72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22394496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A5A39FD4-E00C-4C55-AD0D-1E1A7FD4F4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140595"/>
              </p:ext>
            </p:extLst>
          </p:nvPr>
        </p:nvGraphicFramePr>
        <p:xfrm>
          <a:off x="1072244" y="958850"/>
          <a:ext cx="8481784" cy="201168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8481784">
                  <a:extLst>
                    <a:ext uri="{9D8B030D-6E8A-4147-A177-3AD203B41FA5}">
                      <a16:colId xmlns:a16="http://schemas.microsoft.com/office/drawing/2014/main" val="12603871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4000" dirty="0"/>
                        <a:t>3. Qual o personagem principal? (Inferência)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941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4000" dirty="0"/>
                        <a:t>A Menina visitante.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68881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86CC556-DE8D-40EF-A5B7-672487744D0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15350285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A193F070-9555-4039-BE3A-ACD065C618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604889"/>
              </p:ext>
            </p:extLst>
          </p:nvPr>
        </p:nvGraphicFramePr>
        <p:xfrm>
          <a:off x="1063173" y="892810"/>
          <a:ext cx="8498779" cy="20116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8498779">
                  <a:extLst>
                    <a:ext uri="{9D8B030D-6E8A-4147-A177-3AD203B41FA5}">
                      <a16:colId xmlns:a16="http://schemas.microsoft.com/office/drawing/2014/main" val="36794569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4000" dirty="0"/>
                        <a:t>4. Onde aconteceu a história? (Objetiva)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197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endParaRPr lang="pt-BR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103685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FFD8D51-8E11-4999-B6EF-9CD866BF75E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19950579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A193F070-9555-4039-BE3A-ACD065C618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591577"/>
              </p:ext>
            </p:extLst>
          </p:nvPr>
        </p:nvGraphicFramePr>
        <p:xfrm>
          <a:off x="1063173" y="892810"/>
          <a:ext cx="8498779" cy="20116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8498779">
                  <a:extLst>
                    <a:ext uri="{9D8B030D-6E8A-4147-A177-3AD203B41FA5}">
                      <a16:colId xmlns:a16="http://schemas.microsoft.com/office/drawing/2014/main" val="36794569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4000" dirty="0"/>
                        <a:t>4. Onde aconteceu a história? (Objetiva)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197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4000" dirty="0"/>
                        <a:t>Na casa da Tia da Menina visitante.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103685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F6ADDF7-3FF5-4740-BCCF-137B2045FE9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6068231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70F4C05-007F-4B66-84FC-49339A477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50879"/>
              </p:ext>
            </p:extLst>
          </p:nvPr>
        </p:nvGraphicFramePr>
        <p:xfrm>
          <a:off x="1097644" y="916214"/>
          <a:ext cx="8440056" cy="1828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8440056">
                  <a:extLst>
                    <a:ext uri="{9D8B030D-6E8A-4147-A177-3AD203B41FA5}">
                      <a16:colId xmlns:a16="http://schemas.microsoft.com/office/drawing/2014/main" val="30937227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3600" dirty="0"/>
                        <a:t>5. Quem é o narrador da história? (Inferência)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36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endParaRPr lang="pt-BR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162817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CAC1F6A-BEFA-41C3-B4E1-0F364FAF65D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24854840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70F4C05-007F-4B66-84FC-49339A477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56459"/>
              </p:ext>
            </p:extLst>
          </p:nvPr>
        </p:nvGraphicFramePr>
        <p:xfrm>
          <a:off x="1097644" y="916214"/>
          <a:ext cx="8440056" cy="18288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8440056">
                  <a:extLst>
                    <a:ext uri="{9D8B030D-6E8A-4147-A177-3AD203B41FA5}">
                      <a16:colId xmlns:a16="http://schemas.microsoft.com/office/drawing/2014/main" val="30937227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3600" dirty="0"/>
                        <a:t>5. Quem é o narrador da história? (Inferência)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36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3600" dirty="0"/>
                        <a:t>A Menina visitante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162817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4741AFA-06AF-4C88-8530-B6F7D4B8D02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32790215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70F4C05-007F-4B66-84FC-49339A477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91249"/>
              </p:ext>
            </p:extLst>
          </p:nvPr>
        </p:nvGraphicFramePr>
        <p:xfrm>
          <a:off x="1097644" y="916214"/>
          <a:ext cx="8440056" cy="26212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8440056">
                  <a:extLst>
                    <a:ext uri="{9D8B030D-6E8A-4147-A177-3AD203B41FA5}">
                      <a16:colId xmlns:a16="http://schemas.microsoft.com/office/drawing/2014/main" val="30937227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4000" dirty="0"/>
                        <a:t>6. Em qual fase da vida da Menina visitante que ela narrou esta história? </a:t>
                      </a:r>
                    </a:p>
                    <a:p>
                      <a:pPr algn="just"/>
                      <a:r>
                        <a:rPr lang="pt-BR" sz="4000" dirty="0"/>
                        <a:t>(Inferência)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36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endParaRPr lang="pt-BR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162817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614C92F-4C9A-495F-821C-2D88A2D50B3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11632754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70F4C05-007F-4B66-84FC-49339A477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190610"/>
              </p:ext>
            </p:extLst>
          </p:nvPr>
        </p:nvGraphicFramePr>
        <p:xfrm>
          <a:off x="1097644" y="916214"/>
          <a:ext cx="8440056" cy="262128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8440056">
                  <a:extLst>
                    <a:ext uri="{9D8B030D-6E8A-4147-A177-3AD203B41FA5}">
                      <a16:colId xmlns:a16="http://schemas.microsoft.com/office/drawing/2014/main" val="30937227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4000" dirty="0"/>
                        <a:t>6. Em qual fase da vida da Menina visitante que ela narrou esta história? </a:t>
                      </a:r>
                    </a:p>
                    <a:p>
                      <a:pPr algn="just"/>
                      <a:r>
                        <a:rPr lang="pt-BR" sz="4000" dirty="0"/>
                        <a:t>(Inferência)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36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4000" dirty="0"/>
                        <a:t>Adulta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162817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30E401D-2D29-40A9-B192-2DAF56437FB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3178864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C207895-AF88-454C-8363-7D4834420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246873"/>
              </p:ext>
            </p:extLst>
          </p:nvPr>
        </p:nvGraphicFramePr>
        <p:xfrm>
          <a:off x="1113972" y="1263650"/>
          <a:ext cx="8469751" cy="4572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69751">
                  <a:extLst>
                    <a:ext uri="{9D8B030D-6E8A-4147-A177-3AD203B41FA5}">
                      <a16:colId xmlns:a16="http://schemas.microsoft.com/office/drawing/2014/main" val="10152881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4800" b="0" dirty="0"/>
                        <a:t>Pedir para cada aluno socializar seu desenho com a turma.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42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4800" b="0" dirty="0"/>
                        <a:t>Ao final, apresentar a imagem original e propor aos alunos a observação individual do original com o seu produzido.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853923"/>
                  </a:ext>
                </a:extLst>
              </a:tr>
            </a:tbl>
          </a:graphicData>
        </a:graphic>
      </p:graphicFrame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636A48-DD66-4C72-A992-797A9D207E7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21308401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C6F30E07-3876-46DE-9476-7E8BC8EAA0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782965"/>
              </p:ext>
            </p:extLst>
          </p:nvPr>
        </p:nvGraphicFramePr>
        <p:xfrm>
          <a:off x="1106715" y="958850"/>
          <a:ext cx="8441870" cy="20116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8441870">
                  <a:extLst>
                    <a:ext uri="{9D8B030D-6E8A-4147-A177-3AD203B41FA5}">
                      <a16:colId xmlns:a16="http://schemas.microsoft.com/office/drawing/2014/main" val="2393246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4000" dirty="0"/>
                        <a:t>7. Qual o acontecimento que gerou o problema da história? (Inferência)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350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endParaRPr lang="pt-BR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783345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444D400-6EC3-417F-9175-1E25BEBF855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6683731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C6F30E07-3876-46DE-9476-7E8BC8EAA0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906397"/>
              </p:ext>
            </p:extLst>
          </p:nvPr>
        </p:nvGraphicFramePr>
        <p:xfrm>
          <a:off x="1106715" y="958850"/>
          <a:ext cx="8441870" cy="32308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8441870">
                  <a:extLst>
                    <a:ext uri="{9D8B030D-6E8A-4147-A177-3AD203B41FA5}">
                      <a16:colId xmlns:a16="http://schemas.microsoft.com/office/drawing/2014/main" val="2393246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4000" dirty="0"/>
                        <a:t>7. Qual o acontecimento que gerou o problema da história? (Inferência)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350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4000" dirty="0"/>
                        <a:t>Quando a Prima da Menina visitante contou para ela algo que não poderia ser contado para ninguém.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783345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E799E41-30F1-4AC2-BAE8-BCF7B4A247B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4004962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783112D1-F0DB-435F-94C8-03709116B1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385202"/>
              </p:ext>
            </p:extLst>
          </p:nvPr>
        </p:nvGraphicFramePr>
        <p:xfrm>
          <a:off x="1092201" y="925830"/>
          <a:ext cx="8469751" cy="262128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8469751">
                  <a:extLst>
                    <a:ext uri="{9D8B030D-6E8A-4147-A177-3AD203B41FA5}">
                      <a16:colId xmlns:a16="http://schemas.microsoft.com/office/drawing/2014/main" val="14266270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3200" dirty="0"/>
                        <a:t>8. Quando a prima da menina visitante disse que àquilo que ela contou não podia ser contado para mais ninguém, este assunto passou a ser o que? (Inferência)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612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endParaRPr lang="pt-BR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701278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6856B67-D34A-400C-9106-9EF90BE153A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10475575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783112D1-F0DB-435F-94C8-03709116B1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90022"/>
              </p:ext>
            </p:extLst>
          </p:nvPr>
        </p:nvGraphicFramePr>
        <p:xfrm>
          <a:off x="1092201" y="925830"/>
          <a:ext cx="8469751" cy="262128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8469751">
                  <a:extLst>
                    <a:ext uri="{9D8B030D-6E8A-4147-A177-3AD203B41FA5}">
                      <a16:colId xmlns:a16="http://schemas.microsoft.com/office/drawing/2014/main" val="14266270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3200" dirty="0"/>
                        <a:t>8. Quando a prima da menina visitante disse que àquilo que ela contou não podia ser contado pra mais ninguém, este assunto passou a ser o que? (Inferência)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612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3200" dirty="0"/>
                        <a:t>Um segredo.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701278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CB0B143-EA6C-4D4C-BA57-94E11B1B745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32151878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29D31BB6-680B-4AC8-9774-92BB69921E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930559"/>
              </p:ext>
            </p:extLst>
          </p:nvPr>
        </p:nvGraphicFramePr>
        <p:xfrm>
          <a:off x="1072243" y="916214"/>
          <a:ext cx="8461827" cy="233172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8461827">
                  <a:extLst>
                    <a:ext uri="{9D8B030D-6E8A-4147-A177-3AD203B41FA5}">
                      <a16:colId xmlns:a16="http://schemas.microsoft.com/office/drawing/2014/main" val="34074762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4700" dirty="0"/>
                        <a:t>9. Qual era o segredo? </a:t>
                      </a:r>
                    </a:p>
                    <a:p>
                      <a:pPr algn="just"/>
                      <a:r>
                        <a:rPr lang="pt-BR" sz="4700" dirty="0"/>
                        <a:t>(Objetiva)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476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endParaRPr lang="pt-BR" sz="4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336540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58A6425-635C-4250-81C7-F45EF77B370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18865219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29D31BB6-680B-4AC8-9774-92BB69921E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763243"/>
              </p:ext>
            </p:extLst>
          </p:nvPr>
        </p:nvGraphicFramePr>
        <p:xfrm>
          <a:off x="1072243" y="916214"/>
          <a:ext cx="8461827" cy="562356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8461827">
                  <a:extLst>
                    <a:ext uri="{9D8B030D-6E8A-4147-A177-3AD203B41FA5}">
                      <a16:colId xmlns:a16="http://schemas.microsoft.com/office/drawing/2014/main" val="34074762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4700" dirty="0"/>
                        <a:t>9. Qual era o segredo? </a:t>
                      </a:r>
                    </a:p>
                    <a:p>
                      <a:pPr algn="just"/>
                      <a:r>
                        <a:rPr lang="pt-BR" sz="4700" dirty="0"/>
                        <a:t>(Objetiva)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476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3600" dirty="0"/>
                        <a:t>Quando a Tia da Menina visitante saiu para fazer compras, sua Prima fez um bolo. Ela  quebrou dois ovos, misturou com a farinha de trigo e o  açúcar. Não deu nada certo. Com medo, ela arrumou tudo,  jogou o bolo fora e até hoje sua mãe não sabe de nada...</a:t>
                      </a:r>
                    </a:p>
                    <a:p>
                      <a:pPr algn="just"/>
                      <a:endParaRPr lang="pt-BR" sz="4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336540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60D67D9-B81E-4BC7-A584-C1E138D1FA3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28675618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CA247610-7757-4357-AF9B-A77B148D1A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897307"/>
              </p:ext>
            </p:extLst>
          </p:nvPr>
        </p:nvGraphicFramePr>
        <p:xfrm>
          <a:off x="1139372" y="958850"/>
          <a:ext cx="8414656" cy="1889760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8414656">
                  <a:extLst>
                    <a:ext uri="{9D8B030D-6E8A-4147-A177-3AD203B41FA5}">
                      <a16:colId xmlns:a16="http://schemas.microsoft.com/office/drawing/2014/main" val="18818694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2800" dirty="0"/>
                        <a:t>10. Por que a prima da menina visitante não revelou para sua mãe sua tentativa frustrada de fazer um bolo? (Objetiva)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496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endParaRPr lang="pt-B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724389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02DFB1F-8750-42D1-BB98-5B428663C2B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41267664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CA247610-7757-4357-AF9B-A77B148D1A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381249"/>
              </p:ext>
            </p:extLst>
          </p:nvPr>
        </p:nvGraphicFramePr>
        <p:xfrm>
          <a:off x="1139372" y="958850"/>
          <a:ext cx="8414656" cy="2316480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8414656">
                  <a:extLst>
                    <a:ext uri="{9D8B030D-6E8A-4147-A177-3AD203B41FA5}">
                      <a16:colId xmlns:a16="http://schemas.microsoft.com/office/drawing/2014/main" val="18818694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2800" dirty="0"/>
                        <a:t>10. Por que a prima da menina visitante não revelou para sua mãe sua tentativa frustrada de fazer um bolo? (Objetiva)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496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2800" dirty="0"/>
                        <a:t>Achava que se sua mãe descobrisse, poderia ficar uma semana, ou mais, de castigo.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724389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B8EEB7E-F916-4072-9F40-D6AA3E9EF5B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26119170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286253D5-7602-41E3-B483-15B9EF340B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009605"/>
              </p:ext>
            </p:extLst>
          </p:nvPr>
        </p:nvGraphicFramePr>
        <p:xfrm>
          <a:off x="1072244" y="916214"/>
          <a:ext cx="8489708" cy="237744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489708">
                  <a:extLst>
                    <a:ext uri="{9D8B030D-6E8A-4147-A177-3AD203B41FA5}">
                      <a16:colId xmlns:a16="http://schemas.microsoft.com/office/drawing/2014/main" val="35555717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3600" dirty="0"/>
                        <a:t>11. Fazer algo não permitido e esconder suas consequências é correto? Por que? (Subjetiva)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660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endParaRPr lang="pt-BR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641593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0F31FB2-4BFF-4BD7-9721-0672B6E3AD2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15673837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286253D5-7602-41E3-B483-15B9EF340B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449660"/>
              </p:ext>
            </p:extLst>
          </p:nvPr>
        </p:nvGraphicFramePr>
        <p:xfrm>
          <a:off x="1072244" y="916214"/>
          <a:ext cx="8489708" cy="237744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8489708">
                  <a:extLst>
                    <a:ext uri="{9D8B030D-6E8A-4147-A177-3AD203B41FA5}">
                      <a16:colId xmlns:a16="http://schemas.microsoft.com/office/drawing/2014/main" val="35555717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3600" dirty="0"/>
                        <a:t>11. Fazer algo não permitido e esconder suas consequências é correto? Por que? (Subjetiva)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660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3600" dirty="0"/>
                        <a:t>Resposta pessoal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641593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801A0A4-968B-4B7E-BD8A-A6568D98439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967789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2786C8F-A3D0-4981-B88E-771EBD02B32A}"/>
              </a:ext>
            </a:extLst>
          </p:cNvPr>
          <p:cNvSpPr/>
          <p:nvPr/>
        </p:nvSpPr>
        <p:spPr>
          <a:xfrm>
            <a:off x="774700" y="273050"/>
            <a:ext cx="9144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57C1306-EA15-403B-AD01-5182A023F3E1}"/>
              </a:ext>
            </a:extLst>
          </p:cNvPr>
          <p:cNvSpPr/>
          <p:nvPr/>
        </p:nvSpPr>
        <p:spPr>
          <a:xfrm>
            <a:off x="774700" y="6445250"/>
            <a:ext cx="9144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15BA35A-DB77-4F54-95F1-DC62DBCA2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0" y="1111250"/>
            <a:ext cx="7056120" cy="5692514"/>
          </a:xfrm>
          <a:prstGeom prst="rect">
            <a:avLst/>
          </a:prstGeom>
        </p:spPr>
      </p:pic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C2DE57E1-78C6-4CF1-949B-06A10CE8105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97318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0A2C1C9A-6646-4D7A-9B75-7329359E7B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164472"/>
              </p:ext>
            </p:extLst>
          </p:nvPr>
        </p:nvGraphicFramePr>
        <p:xfrm>
          <a:off x="1072244" y="905329"/>
          <a:ext cx="8481784" cy="353568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8481784">
                  <a:extLst>
                    <a:ext uri="{9D8B030D-6E8A-4147-A177-3AD203B41FA5}">
                      <a16:colId xmlns:a16="http://schemas.microsoft.com/office/drawing/2014/main" val="24449301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4400" dirty="0"/>
                        <a:t>12. A menina visitante lidou tranquilamente com a obrigação de guardar o segredo de sua prima? (Inferência)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903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endParaRPr lang="pt-BR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768335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DE419B7-33BF-4E2B-A182-6D61CF9B322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38184571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0A2C1C9A-6646-4D7A-9B75-7329359E7B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561429"/>
              </p:ext>
            </p:extLst>
          </p:nvPr>
        </p:nvGraphicFramePr>
        <p:xfrm>
          <a:off x="1072244" y="905329"/>
          <a:ext cx="8481784" cy="420624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8481784">
                  <a:extLst>
                    <a:ext uri="{9D8B030D-6E8A-4147-A177-3AD203B41FA5}">
                      <a16:colId xmlns:a16="http://schemas.microsoft.com/office/drawing/2014/main" val="24449301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4400" dirty="0"/>
                        <a:t>12. A menina visitante lidou tranquilamente com a obrigação de guardar o segredo de sua prima? (Inferência)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903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4400" dirty="0"/>
                        <a:t>Não. Ficou ansiosa para contar a alguém.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768335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5617A13-822D-43F6-A593-D292A2C824F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22610172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835F11FA-B853-4C3F-9870-921DF95F99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417610"/>
              </p:ext>
            </p:extLst>
          </p:nvPr>
        </p:nvGraphicFramePr>
        <p:xfrm>
          <a:off x="1094015" y="958850"/>
          <a:ext cx="8460013" cy="237744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8460013">
                  <a:extLst>
                    <a:ext uri="{9D8B030D-6E8A-4147-A177-3AD203B41FA5}">
                      <a16:colId xmlns:a16="http://schemas.microsoft.com/office/drawing/2014/main" val="33068477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3600" dirty="0"/>
                        <a:t>13. Que frase no texto demonstra que ela ficou com vontade de contar o segredo? (Objetiva)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812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endParaRPr lang="pt-BR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443479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17479F1-02B5-4579-926E-116C461C93C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2728012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835F11FA-B853-4C3F-9870-921DF95F99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693545"/>
              </p:ext>
            </p:extLst>
          </p:nvPr>
        </p:nvGraphicFramePr>
        <p:xfrm>
          <a:off x="1094015" y="958850"/>
          <a:ext cx="8460013" cy="237744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8460013">
                  <a:extLst>
                    <a:ext uri="{9D8B030D-6E8A-4147-A177-3AD203B41FA5}">
                      <a16:colId xmlns:a16="http://schemas.microsoft.com/office/drawing/2014/main" val="33068477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3600" dirty="0"/>
                        <a:t>13. Que frase no texto demonstra que ela ficou com vontade de contar o segredo? (Objetiva)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812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3600" dirty="0"/>
                        <a:t>A minha língua coçou.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443479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337E6CA-2C8C-4C01-8872-3330F60C015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28084623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F7354F9B-4A5F-41CC-851A-28F407C91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041139"/>
              </p:ext>
            </p:extLst>
          </p:nvPr>
        </p:nvGraphicFramePr>
        <p:xfrm>
          <a:off x="1128486" y="958850"/>
          <a:ext cx="8405585" cy="1828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8405585">
                  <a:extLst>
                    <a:ext uri="{9D8B030D-6E8A-4147-A177-3AD203B41FA5}">
                      <a16:colId xmlns:a16="http://schemas.microsoft.com/office/drawing/2014/main" val="32621398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3600" dirty="0"/>
                        <a:t>14. Para quem a Menina visitante tentou contar o segredo de sua prima? (Objetiva)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34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endParaRPr lang="pt-BR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413324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E08B70E-9B7A-44ED-8CEB-46DF8164B05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240828240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F7354F9B-4A5F-41CC-851A-28F407C91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233214"/>
              </p:ext>
            </p:extLst>
          </p:nvPr>
        </p:nvGraphicFramePr>
        <p:xfrm>
          <a:off x="1128486" y="958850"/>
          <a:ext cx="8405585" cy="1828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8405585">
                  <a:extLst>
                    <a:ext uri="{9D8B030D-6E8A-4147-A177-3AD203B41FA5}">
                      <a16:colId xmlns:a16="http://schemas.microsoft.com/office/drawing/2014/main" val="32621398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3600" dirty="0"/>
                        <a:t>14. Para quem a Menina visitante tentou contar o segredo de sua prima? (Objetiva)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34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3600" dirty="0"/>
                        <a:t>Para sua Tia.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413324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D5B4968-748F-4D5A-A6E7-5AF0EF762083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172898643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C553279C-2291-40E6-92CE-8DDB156F86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572969"/>
              </p:ext>
            </p:extLst>
          </p:nvPr>
        </p:nvGraphicFramePr>
        <p:xfrm>
          <a:off x="1072244" y="958850"/>
          <a:ext cx="8461827" cy="3108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461827">
                  <a:extLst>
                    <a:ext uri="{9D8B030D-6E8A-4147-A177-3AD203B41FA5}">
                      <a16:colId xmlns:a16="http://schemas.microsoft.com/office/drawing/2014/main" val="15513495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4800" dirty="0"/>
                        <a:t>15. A Tia da Menina visitante quis saber o segredo da filha? (Inferência)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054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endParaRPr lang="pt-BR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403455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9BF71C3-9C9B-4681-80B0-5743862F965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40184465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C553279C-2291-40E6-92CE-8DDB156F86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594124"/>
              </p:ext>
            </p:extLst>
          </p:nvPr>
        </p:nvGraphicFramePr>
        <p:xfrm>
          <a:off x="1072244" y="958850"/>
          <a:ext cx="8461827" cy="4572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461827">
                  <a:extLst>
                    <a:ext uri="{9D8B030D-6E8A-4147-A177-3AD203B41FA5}">
                      <a16:colId xmlns:a16="http://schemas.microsoft.com/office/drawing/2014/main" val="15513495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4800" dirty="0"/>
                        <a:t>15. A Tia da Menina visitante quis saber o segredo da filha? (Inferência)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054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4800" dirty="0"/>
                        <a:t>Não. Se preocupou mais em dar uma lição de vida para sua sobrinha.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403455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D8C3DAE-25B4-4A3C-BCDB-037B60BA0B0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53519492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E83EC06-7BA5-4206-8F82-5736F27874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095578"/>
              </p:ext>
            </p:extLst>
          </p:nvPr>
        </p:nvGraphicFramePr>
        <p:xfrm>
          <a:off x="1063173" y="916214"/>
          <a:ext cx="8498779" cy="2255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498779">
                  <a:extLst>
                    <a:ext uri="{9D8B030D-6E8A-4147-A177-3AD203B41FA5}">
                      <a16:colId xmlns:a16="http://schemas.microsoft.com/office/drawing/2014/main" val="19403225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3400" dirty="0"/>
                        <a:t>16. O que a Tia da Menina visitante quis que ela refletisse antes de contar o segredo da prima? (Objetiva)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681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endParaRPr lang="pt-BR" sz="3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434383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C9317D5-766C-4E1D-81F6-6B56B6832C0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317405920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1E83EC06-7BA5-4206-8F82-5736F27874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966716"/>
              </p:ext>
            </p:extLst>
          </p:nvPr>
        </p:nvGraphicFramePr>
        <p:xfrm>
          <a:off x="1083130" y="883557"/>
          <a:ext cx="8498779" cy="58337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498779">
                  <a:extLst>
                    <a:ext uri="{9D8B030D-6E8A-4147-A177-3AD203B41FA5}">
                      <a16:colId xmlns:a16="http://schemas.microsoft.com/office/drawing/2014/main" val="1940322560"/>
                    </a:ext>
                  </a:extLst>
                </a:gridCol>
              </a:tblGrid>
              <a:tr h="1602473">
                <a:tc>
                  <a:txBody>
                    <a:bodyPr/>
                    <a:lstStyle/>
                    <a:p>
                      <a:pPr algn="just"/>
                      <a:r>
                        <a:rPr lang="pt-BR" sz="3400" dirty="0"/>
                        <a:t>16. O que a Tia da Menina visitante quis que ela refletisse antes de contar o segredo da prima? (Objetiva)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681433"/>
                  </a:ext>
                </a:extLst>
              </a:tr>
              <a:tr h="4187820">
                <a:tc>
                  <a:txBody>
                    <a:bodyPr/>
                    <a:lstStyle/>
                    <a:p>
                      <a:pPr algn="just"/>
                      <a:r>
                        <a:rPr lang="pt-BR" sz="3300" dirty="0"/>
                        <a:t>Se o segredo era dela ou de outra pessoa. </a:t>
                      </a:r>
                    </a:p>
                    <a:p>
                      <a:pPr algn="just"/>
                      <a:r>
                        <a:rPr lang="pt-BR" sz="3300" dirty="0"/>
                        <a:t>Se a dona do  segredo havia autorizado ela contá-lo.</a:t>
                      </a:r>
                    </a:p>
                    <a:p>
                      <a:pPr algn="just"/>
                      <a:r>
                        <a:rPr lang="pt-BR" sz="3300" dirty="0"/>
                        <a:t>Se havia motivo justo para ela contar um segredo de outra pessoa.</a:t>
                      </a:r>
                    </a:p>
                    <a:p>
                      <a:pPr algn="just"/>
                      <a:r>
                        <a:rPr lang="pt-BR" sz="3300" dirty="0"/>
                        <a:t>Se havia pensado nas consequências para sua prima e para si mesma, se contasse o segredo. Se iria dedurar a sua prima.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434383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2BC104E-DA2A-417C-9A29-20259A57618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2062477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C207895-AF88-454C-8363-7D4834420D40}"/>
              </a:ext>
            </a:extLst>
          </p:cNvPr>
          <p:cNvGraphicFramePr>
            <a:graphicFrameLocks noGrp="1"/>
          </p:cNvGraphicFramePr>
          <p:nvPr/>
        </p:nvGraphicFramePr>
        <p:xfrm>
          <a:off x="1092201" y="916214"/>
          <a:ext cx="8469751" cy="5090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69751">
                  <a:extLst>
                    <a:ext uri="{9D8B030D-6E8A-4147-A177-3AD203B41FA5}">
                      <a16:colId xmlns:a16="http://schemas.microsoft.com/office/drawing/2014/main" val="10152881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/>
                        <a:t>RODA DE HISTÓRIA (leitura preliminar)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462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2800" b="1" dirty="0"/>
                        <a:t>PERGUNTAS DE ATIVAÇÃO DE CONHECIMENTOS PRÉVIOS. </a:t>
                      </a:r>
                      <a:r>
                        <a:rPr lang="pt-BR" sz="2800" dirty="0"/>
                        <a:t>São aquelas que mobilizam o leitor para o tema que será abordado no texto, para o gênero textual que será lido ou para aspectos contextuais da obra e seu autor.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42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2800" b="1" dirty="0"/>
                        <a:t>PERGUNTAS DE PREVISÃO SOBRE O TEXTO. </a:t>
                      </a:r>
                      <a:r>
                        <a:rPr lang="pt-BR" sz="2800" dirty="0"/>
                        <a:t>São formuladas para que o leitor faça </a:t>
                      </a:r>
                      <a:r>
                        <a:rPr lang="pt-BR" sz="2800" b="1" dirty="0"/>
                        <a:t>antecipações</a:t>
                      </a:r>
                      <a:r>
                        <a:rPr lang="pt-BR" sz="2800" dirty="0"/>
                        <a:t>, a partir de indícios pré-textuais (como o título, o texto da quarta capa, o nome do autor) ou de outras pistas contidas na obra (como as imagens da capa).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853923"/>
                  </a:ext>
                </a:extLst>
              </a:tr>
            </a:tbl>
          </a:graphicData>
        </a:graphic>
      </p:graphicFrame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444230-98C5-401E-AA03-AF2F63F1D29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70429936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0A988004-9307-48D2-B705-FE314B5ADB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402858"/>
              </p:ext>
            </p:extLst>
          </p:nvPr>
        </p:nvGraphicFramePr>
        <p:xfrm>
          <a:off x="1063173" y="958850"/>
          <a:ext cx="8498779" cy="2743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498779">
                  <a:extLst>
                    <a:ext uri="{9D8B030D-6E8A-4147-A177-3AD203B41FA5}">
                      <a16:colId xmlns:a16="http://schemas.microsoft.com/office/drawing/2014/main" val="40310695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4200" dirty="0"/>
                        <a:t>17. Ao refletir as perguntas da sua Tia o que a Menina visitante sentiu? (Objetiva)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635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endParaRPr lang="pt-BR" sz="4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247681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74C7393-52F5-41A7-8E10-D8C3D7A249C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427865528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0A988004-9307-48D2-B705-FE314B5ADB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286180"/>
              </p:ext>
            </p:extLst>
          </p:nvPr>
        </p:nvGraphicFramePr>
        <p:xfrm>
          <a:off x="1063173" y="958850"/>
          <a:ext cx="8498779" cy="2743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498779">
                  <a:extLst>
                    <a:ext uri="{9D8B030D-6E8A-4147-A177-3AD203B41FA5}">
                      <a16:colId xmlns:a16="http://schemas.microsoft.com/office/drawing/2014/main" val="40310695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4200" dirty="0"/>
                        <a:t>17. Ao refletir as perguntas da sua Tia o que a Menina visitante sentiu? (Objetiva)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635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4200" dirty="0"/>
                        <a:t>Vergonha.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247681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646F11F-EA6F-430F-8364-12DB94F7346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239048268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7DA6DA23-2DBD-44DA-A415-B9E8296F05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246499"/>
              </p:ext>
            </p:extLst>
          </p:nvPr>
        </p:nvGraphicFramePr>
        <p:xfrm>
          <a:off x="1072244" y="892810"/>
          <a:ext cx="8489708" cy="219456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8489708">
                  <a:extLst>
                    <a:ext uri="{9D8B030D-6E8A-4147-A177-3AD203B41FA5}">
                      <a16:colId xmlns:a16="http://schemas.microsoft.com/office/drawing/2014/main" val="32298908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4400" dirty="0"/>
                        <a:t>18. O que fez? </a:t>
                      </a:r>
                    </a:p>
                    <a:p>
                      <a:pPr algn="just"/>
                      <a:r>
                        <a:rPr lang="pt-BR" sz="4400" dirty="0"/>
                        <a:t>(Objetiva)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538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endParaRPr lang="pt-BR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447774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CC63EB7-BC7C-49D8-B639-E4BE7D94A1E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329492537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7DA6DA23-2DBD-44DA-A415-B9E8296F05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455170"/>
              </p:ext>
            </p:extLst>
          </p:nvPr>
        </p:nvGraphicFramePr>
        <p:xfrm>
          <a:off x="1072244" y="892810"/>
          <a:ext cx="8489708" cy="286512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8489708">
                  <a:extLst>
                    <a:ext uri="{9D8B030D-6E8A-4147-A177-3AD203B41FA5}">
                      <a16:colId xmlns:a16="http://schemas.microsoft.com/office/drawing/2014/main" val="32298908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4400" dirty="0"/>
                        <a:t>18. O que fez? </a:t>
                      </a:r>
                    </a:p>
                    <a:p>
                      <a:pPr algn="just"/>
                      <a:r>
                        <a:rPr lang="pt-BR" sz="4400" dirty="0"/>
                        <a:t>(Objetiva)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538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4400" dirty="0"/>
                        <a:t>Se escondeu em uma casinha no fundo do  quintal de sua Tia.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447774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905EC49-E3E6-4581-9BE4-71E36F4A088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244540656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02E588AE-CCD2-4B34-B840-751E4AB17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350707"/>
              </p:ext>
            </p:extLst>
          </p:nvPr>
        </p:nvGraphicFramePr>
        <p:xfrm>
          <a:off x="1092201" y="958850"/>
          <a:ext cx="8461827" cy="2194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461827">
                  <a:extLst>
                    <a:ext uri="{9D8B030D-6E8A-4147-A177-3AD203B41FA5}">
                      <a16:colId xmlns:a16="http://schemas.microsoft.com/office/drawing/2014/main" val="26146146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4400" dirty="0"/>
                        <a:t>19. Por que? </a:t>
                      </a:r>
                    </a:p>
                    <a:p>
                      <a:r>
                        <a:rPr lang="pt-BR" sz="4400" dirty="0"/>
                        <a:t>(Objetiva)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774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524416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FC6D51F-BF70-4F48-A28D-6662181318B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132297111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02E588AE-CCD2-4B34-B840-751E4AB17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696877"/>
              </p:ext>
            </p:extLst>
          </p:nvPr>
        </p:nvGraphicFramePr>
        <p:xfrm>
          <a:off x="1092201" y="958850"/>
          <a:ext cx="8461827" cy="2865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461827">
                  <a:extLst>
                    <a:ext uri="{9D8B030D-6E8A-4147-A177-3AD203B41FA5}">
                      <a16:colId xmlns:a16="http://schemas.microsoft.com/office/drawing/2014/main" val="26146146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4400" dirty="0"/>
                        <a:t>19. Por que? </a:t>
                      </a:r>
                    </a:p>
                    <a:p>
                      <a:r>
                        <a:rPr lang="pt-BR" sz="4400" dirty="0"/>
                        <a:t>(Objetiva)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7740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4400" dirty="0"/>
                        <a:t>Para que ninguém  descobrisse os seus pensamentos.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524416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D56338A-9834-4438-883D-CA3E3429374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218494356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2D781902-23E6-41BF-800B-43C1BC4314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456168"/>
              </p:ext>
            </p:extLst>
          </p:nvPr>
        </p:nvGraphicFramePr>
        <p:xfrm>
          <a:off x="1072244" y="892810"/>
          <a:ext cx="8481784" cy="3596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481784">
                  <a:extLst>
                    <a:ext uri="{9D8B030D-6E8A-4147-A177-3AD203B41FA5}">
                      <a16:colId xmlns:a16="http://schemas.microsoft.com/office/drawing/2014/main" val="4396741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3200" dirty="0"/>
                        <a:t>20. Quando a Tia da menina visitante, relembrando os conselhos de sua vó, falou a ela que, “quem conta um conto, aumenta um ponto” e “boca fechada não entra mosquito”; o que ela estava querendo dizer a menina? (Inferência)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296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endParaRPr lang="pt-BR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32684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32E4366-C972-47F8-935B-2240A5E666F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33237901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2D781902-23E6-41BF-800B-43C1BC4314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807180"/>
              </p:ext>
            </p:extLst>
          </p:nvPr>
        </p:nvGraphicFramePr>
        <p:xfrm>
          <a:off x="1072244" y="892810"/>
          <a:ext cx="8481784" cy="5547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481784">
                  <a:extLst>
                    <a:ext uri="{9D8B030D-6E8A-4147-A177-3AD203B41FA5}">
                      <a16:colId xmlns:a16="http://schemas.microsoft.com/office/drawing/2014/main" val="4396741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3200" dirty="0"/>
                        <a:t>20. Quando a Tia da menina visitante, relembrando os conselhos de sua vó, falou a ela que, “quem conta um conto, aumenta um ponto” e “boca fechada não entra mosquito”; o que ela estava querendo dizer a menina? (Inferência)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296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3200" dirty="0"/>
                        <a:t>Que quando falamos algo particular de alguém, corremos o risco de alterar a história e piorar ainda mais a situação.</a:t>
                      </a:r>
                    </a:p>
                    <a:p>
                      <a:pPr algn="just"/>
                      <a:r>
                        <a:rPr lang="pt-BR" sz="3200" dirty="0"/>
                        <a:t>Por isso, é preferível não falar nada particular de ninguém.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32684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9B5FF38-E792-4610-947A-777D1D82085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200202457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5D7DC01E-7878-4161-B355-ED4C1F6E88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34287"/>
              </p:ext>
            </p:extLst>
          </p:nvPr>
        </p:nvGraphicFramePr>
        <p:xfrm>
          <a:off x="1112158" y="958850"/>
          <a:ext cx="8441870" cy="2621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441870">
                  <a:extLst>
                    <a:ext uri="{9D8B030D-6E8A-4147-A177-3AD203B41FA5}">
                      <a16:colId xmlns:a16="http://schemas.microsoft.com/office/drawing/2014/main" val="583161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3200" dirty="0"/>
                        <a:t>21. Nas outras histórias que a Tia da Menina visitante contou para ela, quais nomes deu para as pessoas que contam os segredos dos outros? (Objetiva)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831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endParaRPr lang="pt-BR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694011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41455FF-BC78-4B6B-8529-BE073547280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30684541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5D7DC01E-7878-4161-B355-ED4C1F6E88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064537"/>
              </p:ext>
            </p:extLst>
          </p:nvPr>
        </p:nvGraphicFramePr>
        <p:xfrm>
          <a:off x="1112158" y="958850"/>
          <a:ext cx="8441870" cy="3108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441870">
                  <a:extLst>
                    <a:ext uri="{9D8B030D-6E8A-4147-A177-3AD203B41FA5}">
                      <a16:colId xmlns:a16="http://schemas.microsoft.com/office/drawing/2014/main" val="583161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3200" dirty="0"/>
                        <a:t>21. Nas outras histórias que a Tia da Menina visitante contou para ela, quais nomes deu para as pessoas que contam os segredos dos outros? (Objetiva)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831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3200" dirty="0"/>
                        <a:t>Mexeriqueiros,  dedos-duros, fofoqueiros e a turma do leva-e-traz.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694011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DEEE4DB-5A01-4713-902D-B1402709046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3732370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C207895-AF88-454C-8363-7D4834420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541757"/>
              </p:ext>
            </p:extLst>
          </p:nvPr>
        </p:nvGraphicFramePr>
        <p:xfrm>
          <a:off x="1080075" y="795109"/>
          <a:ext cx="8469751" cy="597408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8469751">
                  <a:extLst>
                    <a:ext uri="{9D8B030D-6E8A-4147-A177-3AD203B41FA5}">
                      <a16:colId xmlns:a16="http://schemas.microsoft.com/office/drawing/2014/main" val="10152881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OBSERVAÇÃO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462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2400" b="1" dirty="0">
                          <a:solidFill>
                            <a:schemeClr val="bg1"/>
                          </a:solidFill>
                        </a:rPr>
                        <a:t>Nas atividades, a seguir, que envolvem perguntas geradoras, pode-se propor as </a:t>
                      </a:r>
                      <a:r>
                        <a:rPr lang="pt-BR" sz="2400" b="1" u="sng" dirty="0">
                          <a:solidFill>
                            <a:schemeClr val="bg1"/>
                          </a:solidFill>
                        </a:rPr>
                        <a:t>respostas,</a:t>
                      </a:r>
                      <a:r>
                        <a:rPr lang="pt-BR" sz="2400" b="1" dirty="0">
                          <a:solidFill>
                            <a:schemeClr val="bg1"/>
                          </a:solidFill>
                        </a:rPr>
                        <a:t> de forma: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42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2400" b="1" u="sng" dirty="0"/>
                        <a:t>ORAL</a:t>
                      </a:r>
                      <a:r>
                        <a:rPr lang="pt-BR" sz="2400" dirty="0"/>
                        <a:t> – envolvendo toda a turma, buscando-se um consenso nas respostas. O professor age como mediador. Em seguida, o professor apresenta a resposta correta, retomando o trecho correspondente do livro.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853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2400" b="1" u="sng" dirty="0">
                          <a:solidFill>
                            <a:schemeClr val="bg1"/>
                          </a:solidFill>
                        </a:rPr>
                        <a:t>ESCRITA</a:t>
                      </a:r>
                      <a:r>
                        <a:rPr lang="pt-BR" sz="2400" b="1" dirty="0">
                          <a:solidFill>
                            <a:schemeClr val="bg1"/>
                          </a:solidFill>
                        </a:rPr>
                        <a:t> – envolvendo duplas com níveis aproximados na competência de leitura.</a:t>
                      </a:r>
                    </a:p>
                    <a:p>
                      <a:pPr algn="just"/>
                      <a:r>
                        <a:rPr lang="pt-BR" sz="2400" b="1" dirty="0">
                          <a:solidFill>
                            <a:schemeClr val="bg1"/>
                          </a:solidFill>
                        </a:rPr>
                        <a:t>As perguntas são feitas pelo professor e as duplas, leem conjunta e cooperativamente o livro, buscando-se a interpretação correta para obtenção da resposta.</a:t>
                      </a:r>
                    </a:p>
                    <a:p>
                      <a:pPr algn="just"/>
                      <a:r>
                        <a:rPr lang="pt-BR" sz="2400" b="1" dirty="0">
                          <a:solidFill>
                            <a:schemeClr val="bg1"/>
                          </a:solidFill>
                        </a:rPr>
                        <a:t>Após, as duplas apresentam suas respostas a turma, e entram em consenso. Ao final, o professor apresenta a resposta correta, retomando o trecho correspondente do livro.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225260"/>
                  </a:ext>
                </a:extLst>
              </a:tr>
            </a:tbl>
          </a:graphicData>
        </a:graphic>
      </p:graphicFrame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89DF59-25FD-405B-8E5A-05A0B36C82C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334741561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E2A6D3FC-F4EF-4A59-988A-A98F23CDDD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695527"/>
              </p:ext>
            </p:extLst>
          </p:nvPr>
        </p:nvGraphicFramePr>
        <p:xfrm>
          <a:off x="1072244" y="916214"/>
          <a:ext cx="8489708" cy="21336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8489708">
                  <a:extLst>
                    <a:ext uri="{9D8B030D-6E8A-4147-A177-3AD203B41FA5}">
                      <a16:colId xmlns:a16="http://schemas.microsoft.com/office/drawing/2014/main" val="18446460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3200" dirty="0"/>
                        <a:t>22. Para quem a Tia da Menina visitante contou os conselhos de sua avó e outras histórias? (Objetiva)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1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endParaRPr lang="pt-BR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771764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1A5537A-B096-4E9A-8DA7-8294D1055D4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343612963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E2A6D3FC-F4EF-4A59-988A-A98F23CDDD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682046"/>
              </p:ext>
            </p:extLst>
          </p:nvPr>
        </p:nvGraphicFramePr>
        <p:xfrm>
          <a:off x="1072244" y="916214"/>
          <a:ext cx="8489708" cy="21336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8489708">
                  <a:extLst>
                    <a:ext uri="{9D8B030D-6E8A-4147-A177-3AD203B41FA5}">
                      <a16:colId xmlns:a16="http://schemas.microsoft.com/office/drawing/2014/main" val="18446460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3200" dirty="0"/>
                        <a:t>22. Para quem a Tia da Menina visitante contou os conselhos de sua avó e outras histórias? (Objetiva)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1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3200" dirty="0"/>
                        <a:t>Para sua filha e sua sobrinha (Menina visitante).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771764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CB4AA79-ECFA-474C-98C1-7FB3A5EDBF2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29492440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C6DC3771-0E2A-4408-A4EF-E68B06F76F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724583"/>
              </p:ext>
            </p:extLst>
          </p:nvPr>
        </p:nvGraphicFramePr>
        <p:xfrm>
          <a:off x="1113972" y="958850"/>
          <a:ext cx="8420099" cy="2377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420099">
                  <a:extLst>
                    <a:ext uri="{9D8B030D-6E8A-4147-A177-3AD203B41FA5}">
                      <a16:colId xmlns:a16="http://schemas.microsoft.com/office/drawing/2014/main" val="11501817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3600" dirty="0"/>
                        <a:t>23. Por que a Menina visitante não queria que lessem os seus pensamentos? (Inferência)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623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endParaRPr lang="pt-BR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629175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7ADC552-E385-4DFE-A063-6793A56B57A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27553934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C6DC3771-0E2A-4408-A4EF-E68B06F76F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471143"/>
              </p:ext>
            </p:extLst>
          </p:nvPr>
        </p:nvGraphicFramePr>
        <p:xfrm>
          <a:off x="1113972" y="958850"/>
          <a:ext cx="8420099" cy="2926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420099">
                  <a:extLst>
                    <a:ext uri="{9D8B030D-6E8A-4147-A177-3AD203B41FA5}">
                      <a16:colId xmlns:a16="http://schemas.microsoft.com/office/drawing/2014/main" val="11501817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3600" dirty="0"/>
                        <a:t>23. Por que a Menina visitante não queria que lessem os seus pensamentos? (Inferência)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623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3600" dirty="0"/>
                        <a:t>Para que as pessoas não descobrissem o segredo da sua prima que ela sabia.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629175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CCAD91D-62C7-40ED-A7AA-0597BAF302C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132609798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91F4B896-17C1-4F70-87A3-C893DECF4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590228"/>
              </p:ext>
            </p:extLst>
          </p:nvPr>
        </p:nvGraphicFramePr>
        <p:xfrm>
          <a:off x="1072244" y="958850"/>
          <a:ext cx="8461827" cy="1828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461827">
                  <a:extLst>
                    <a:ext uri="{9D8B030D-6E8A-4147-A177-3AD203B41FA5}">
                      <a16:colId xmlns:a16="http://schemas.microsoft.com/office/drawing/2014/main" val="12352957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3600" dirty="0"/>
                        <a:t>24. Qual foi o segundo segredo que sua prima lhe contou? (Objetiva)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584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endParaRPr lang="pt-BR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684787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F3408F4-362F-4297-8B86-BCB91298FCB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209081573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91F4B896-17C1-4F70-87A3-C893DECF4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350918"/>
              </p:ext>
            </p:extLst>
          </p:nvPr>
        </p:nvGraphicFramePr>
        <p:xfrm>
          <a:off x="1072244" y="958850"/>
          <a:ext cx="8461827" cy="4572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461827">
                  <a:extLst>
                    <a:ext uri="{9D8B030D-6E8A-4147-A177-3AD203B41FA5}">
                      <a16:colId xmlns:a16="http://schemas.microsoft.com/office/drawing/2014/main" val="12352957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3600" dirty="0"/>
                        <a:t>24. Qual foi o segundo segredo que sua prima lhe contou? (Objetiva)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584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3600" dirty="0"/>
                        <a:t>Que quando estava escondida  na cozinha, no seu cantinho secreto, por acaso, ouviu a conversa de sua mãe com alguém.</a:t>
                      </a:r>
                    </a:p>
                    <a:p>
                      <a:pPr algn="just"/>
                      <a:r>
                        <a:rPr lang="pt-BR" sz="3600" dirty="0"/>
                        <a:t>Esta pessoa era conhecida e querida por ela, mas, com pesar, só podia dizer esta era uma língua de  trapo, uma linguaruda.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684787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E90755E-EE23-4D14-96D3-EC5FE15815C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223438720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89D832C8-E293-4CFB-BD7B-0B84500E59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141508"/>
              </p:ext>
            </p:extLst>
          </p:nvPr>
        </p:nvGraphicFramePr>
        <p:xfrm>
          <a:off x="1072244" y="958850"/>
          <a:ext cx="8441870" cy="2621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441870">
                  <a:extLst>
                    <a:ext uri="{9D8B030D-6E8A-4147-A177-3AD203B41FA5}">
                      <a16:colId xmlns:a16="http://schemas.microsoft.com/office/drawing/2014/main" val="33266475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4000" dirty="0"/>
                        <a:t>25. Quem era a pessoa que a Prima da Menina visitante espiou conversando com sua Mãe? (Inferência)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003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endParaRPr lang="pt-BR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22492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5ADDB25-F796-40A9-B707-7FBB5F8E11A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379794658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89D832C8-E293-4CFB-BD7B-0B84500E59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514475"/>
              </p:ext>
            </p:extLst>
          </p:nvPr>
        </p:nvGraphicFramePr>
        <p:xfrm>
          <a:off x="1072244" y="958850"/>
          <a:ext cx="8441870" cy="2621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441870">
                  <a:extLst>
                    <a:ext uri="{9D8B030D-6E8A-4147-A177-3AD203B41FA5}">
                      <a16:colId xmlns:a16="http://schemas.microsoft.com/office/drawing/2014/main" val="33266475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4000" dirty="0"/>
                        <a:t>25. Quem era a pessoa que a Prima da Menina visitante espiou conversando com sua Mãe? (Inferência)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003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4000" dirty="0"/>
                        <a:t>Sua prima visitante.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22492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0FB1923-EF5E-4006-A682-CCAFAC03991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384743211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EF7EC545-E33F-45FB-AA9B-F16292A425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638029"/>
              </p:ext>
            </p:extLst>
          </p:nvPr>
        </p:nvGraphicFramePr>
        <p:xfrm>
          <a:off x="1072244" y="958850"/>
          <a:ext cx="8489708" cy="3459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89708">
                  <a:extLst>
                    <a:ext uri="{9D8B030D-6E8A-4147-A177-3AD203B41FA5}">
                      <a16:colId xmlns:a16="http://schemas.microsoft.com/office/drawing/2014/main" val="21354572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4300" dirty="0"/>
                        <a:t>26. Qual era o assunto que a Menina visitante e sua Tia tratavam quando a Prima estava espiando? (Inferência)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040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endParaRPr lang="pt-BR" sz="4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75668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75C231F-1EB8-4986-BFE1-C4389B2151F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296993967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EF7EC545-E33F-45FB-AA9B-F16292A425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025643"/>
              </p:ext>
            </p:extLst>
          </p:nvPr>
        </p:nvGraphicFramePr>
        <p:xfrm>
          <a:off x="1072244" y="958850"/>
          <a:ext cx="8489708" cy="4114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89708">
                  <a:extLst>
                    <a:ext uri="{9D8B030D-6E8A-4147-A177-3AD203B41FA5}">
                      <a16:colId xmlns:a16="http://schemas.microsoft.com/office/drawing/2014/main" val="21354572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4300" dirty="0"/>
                        <a:t>26. Qual era o assunto que a Menina visitante e sua Tia tratavam quando a Prima estava espiando? (Inferência)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040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4300" dirty="0"/>
                        <a:t>A tentativa da Menina visitante em contar o segredo da Prima.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75668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54CDF40-1AE8-4C2B-A0ED-29B7C77CB9A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1076692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C207895-AF88-454C-8363-7D4834420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467740"/>
              </p:ext>
            </p:extLst>
          </p:nvPr>
        </p:nvGraphicFramePr>
        <p:xfrm>
          <a:off x="1092201" y="916214"/>
          <a:ext cx="8469751" cy="3779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69751">
                  <a:extLst>
                    <a:ext uri="{9D8B030D-6E8A-4147-A177-3AD203B41FA5}">
                      <a16:colId xmlns:a16="http://schemas.microsoft.com/office/drawing/2014/main" val="10152881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Olhando a primeira capa do livro que vamos ler: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462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pt-BR" sz="3600" dirty="0"/>
                        <a:t>1. Qual o título do livro?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332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3600" dirty="0"/>
                        <a:t>2. Qual o nome do autor?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252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3600" dirty="0"/>
                        <a:t>3. Qual o nome do ilustrador?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15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3600" dirty="0"/>
                        <a:t>4. Qual o nome da editora?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866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3600" dirty="0"/>
                        <a:t>5. Como você acha que vai ser a história?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339541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11F75E91-81CB-4993-A9DF-43D8CA53A6F5}"/>
              </a:ext>
            </a:extLst>
          </p:cNvPr>
          <p:cNvSpPr txBox="1"/>
          <p:nvPr/>
        </p:nvSpPr>
        <p:spPr>
          <a:xfrm>
            <a:off x="1112159" y="5252409"/>
            <a:ext cx="8421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i="1" dirty="0">
                <a:solidFill>
                  <a:schemeClr val="accent2"/>
                </a:solidFill>
              </a:rPr>
              <a:t>Observação: Após a turma responder cada pergunta, explique o que corresponde aquela parte do livro de literatura infantil.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FAE33756-A319-44E0-B8B4-1D82BED03A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749549"/>
              </p:ext>
            </p:extLst>
          </p:nvPr>
        </p:nvGraphicFramePr>
        <p:xfrm>
          <a:off x="1121613" y="6174829"/>
          <a:ext cx="8412458" cy="457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412458">
                  <a:extLst>
                    <a:ext uri="{9D8B030D-6E8A-4147-A177-3AD203B41FA5}">
                      <a16:colId xmlns:a16="http://schemas.microsoft.com/office/drawing/2014/main" val="34850518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2400" dirty="0"/>
                        <a:t>Apresente a primeira capa do livro do livro de literatura infantil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326039"/>
                  </a:ext>
                </a:extLst>
              </a:tr>
            </a:tbl>
          </a:graphicData>
        </a:graphic>
      </p:graphicFrame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358A694A-D526-4473-9B6B-D86D81E82FE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322402030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7082804-2E24-4AEB-8C06-959A953ACD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987824"/>
              </p:ext>
            </p:extLst>
          </p:nvPr>
        </p:nvGraphicFramePr>
        <p:xfrm>
          <a:off x="1063173" y="958850"/>
          <a:ext cx="8498779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8779">
                  <a:extLst>
                    <a:ext uri="{9D8B030D-6E8A-4147-A177-3AD203B41FA5}">
                      <a16:colId xmlns:a16="http://schemas.microsoft.com/office/drawing/2014/main" val="3447617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4000" dirty="0"/>
                        <a:t>27. A Menina visitante era realmente amiga de sua prima? Por que? </a:t>
                      </a:r>
                    </a:p>
                    <a:p>
                      <a:pPr algn="just"/>
                      <a:r>
                        <a:rPr lang="pt-BR" sz="4000" dirty="0"/>
                        <a:t>(Subjetiva)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896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endParaRPr lang="pt-BR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009402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136D2E3-A1E3-474F-80F6-3B3FC297B8F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105556315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7082804-2E24-4AEB-8C06-959A953ACD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862514"/>
              </p:ext>
            </p:extLst>
          </p:nvPr>
        </p:nvGraphicFramePr>
        <p:xfrm>
          <a:off x="1063173" y="958850"/>
          <a:ext cx="8498779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8779">
                  <a:extLst>
                    <a:ext uri="{9D8B030D-6E8A-4147-A177-3AD203B41FA5}">
                      <a16:colId xmlns:a16="http://schemas.microsoft.com/office/drawing/2014/main" val="34476171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4000" dirty="0"/>
                        <a:t>27. A Menina visitante era realmente amiga de sua prima? Por que? </a:t>
                      </a:r>
                    </a:p>
                    <a:p>
                      <a:pPr algn="just"/>
                      <a:r>
                        <a:rPr lang="pt-BR" sz="4000" dirty="0"/>
                        <a:t>(Subjetiva)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896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4000" dirty="0"/>
                        <a:t>Resposta pessoal.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009402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C39F26D-1E97-48DB-9AAE-A7C03659B47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230310378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E8AD83CC-3784-49C4-B9F1-97733B15F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059970"/>
              </p:ext>
            </p:extLst>
          </p:nvPr>
        </p:nvGraphicFramePr>
        <p:xfrm>
          <a:off x="1092201" y="958850"/>
          <a:ext cx="8461827" cy="1920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461827">
                  <a:extLst>
                    <a:ext uri="{9D8B030D-6E8A-4147-A177-3AD203B41FA5}">
                      <a16:colId xmlns:a16="http://schemas.microsoft.com/office/drawing/2014/main" val="7615806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3800" dirty="0"/>
                        <a:t>28. A prima perdoou a Menina visitante? (Inferência)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352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sz="3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478382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C2C5516-D2F5-47FB-A2EB-AA74889DF48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51405406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E8AD83CC-3784-49C4-B9F1-97733B15F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819984"/>
              </p:ext>
            </p:extLst>
          </p:nvPr>
        </p:nvGraphicFramePr>
        <p:xfrm>
          <a:off x="1092201" y="958850"/>
          <a:ext cx="8461827" cy="2499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461827">
                  <a:extLst>
                    <a:ext uri="{9D8B030D-6E8A-4147-A177-3AD203B41FA5}">
                      <a16:colId xmlns:a16="http://schemas.microsoft.com/office/drawing/2014/main" val="7615806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3800" dirty="0"/>
                        <a:t>28. A prima perdoou a Menina visitante? (Inferência)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352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3800" dirty="0"/>
                        <a:t>Sim. Quando sorriram juntas após a revelação do segundo segredo da Prima.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478382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494E85D-2A66-4BED-BE28-C95CF0B9706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272321148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23A79979-E114-4D8D-A90F-727352A5FE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09777"/>
              </p:ext>
            </p:extLst>
          </p:nvPr>
        </p:nvGraphicFramePr>
        <p:xfrm>
          <a:off x="1112158" y="958850"/>
          <a:ext cx="8421913" cy="201168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8421913">
                  <a:extLst>
                    <a:ext uri="{9D8B030D-6E8A-4147-A177-3AD203B41FA5}">
                      <a16:colId xmlns:a16="http://schemas.microsoft.com/office/drawing/2014/main" val="10353819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4000" dirty="0"/>
                        <a:t>29. E você, perdoaria? </a:t>
                      </a:r>
                    </a:p>
                    <a:p>
                      <a:r>
                        <a:rPr lang="pt-BR" sz="4000" dirty="0"/>
                        <a:t>(Subjetiva)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655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923122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BA97C20-F838-41D6-B38C-6452CAEB801E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19002103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23A79979-E114-4D8D-A90F-727352A5FE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013989"/>
              </p:ext>
            </p:extLst>
          </p:nvPr>
        </p:nvGraphicFramePr>
        <p:xfrm>
          <a:off x="1112158" y="958850"/>
          <a:ext cx="8421913" cy="201168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8421913">
                  <a:extLst>
                    <a:ext uri="{9D8B030D-6E8A-4147-A177-3AD203B41FA5}">
                      <a16:colId xmlns:a16="http://schemas.microsoft.com/office/drawing/2014/main" val="10353819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4000" dirty="0"/>
                        <a:t>29. E você, perdoaria? </a:t>
                      </a:r>
                    </a:p>
                    <a:p>
                      <a:r>
                        <a:rPr lang="pt-BR" sz="4000" dirty="0"/>
                        <a:t>(Subjetiva)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655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4000" dirty="0"/>
                        <a:t>Resposta pessoal.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4923122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A73033D-F0C0-4489-9B36-0EC9DD7B9FC2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239825505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07CB97C8-0E96-4471-9546-FD3ED80D8C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197218"/>
              </p:ext>
            </p:extLst>
          </p:nvPr>
        </p:nvGraphicFramePr>
        <p:xfrm>
          <a:off x="1072244" y="958850"/>
          <a:ext cx="8461827" cy="201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461827">
                  <a:extLst>
                    <a:ext uri="{9D8B030D-6E8A-4147-A177-3AD203B41FA5}">
                      <a16:colId xmlns:a16="http://schemas.microsoft.com/office/drawing/2014/main" val="14074732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4000" dirty="0"/>
                        <a:t>30. Qual a lição que a Menina visitante aprendeu? (Subjetiva)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186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endParaRPr lang="pt-BR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365156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C50855B-F8B6-4845-BE18-7AFF28D1F1D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8771281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07CB97C8-0E96-4471-9546-FD3ED80D8C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939716"/>
              </p:ext>
            </p:extLst>
          </p:nvPr>
        </p:nvGraphicFramePr>
        <p:xfrm>
          <a:off x="1072244" y="958850"/>
          <a:ext cx="8461827" cy="201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461827">
                  <a:extLst>
                    <a:ext uri="{9D8B030D-6E8A-4147-A177-3AD203B41FA5}">
                      <a16:colId xmlns:a16="http://schemas.microsoft.com/office/drawing/2014/main" val="14074732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4000" dirty="0"/>
                        <a:t>30. Qual a lição que a Menina visitante aprendeu? (Subjetiva)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186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4000" dirty="0"/>
                        <a:t>Resposta pessoal.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365156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599893A-1DEB-4E79-8915-4BB7797A88A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70906882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2201" y="882650"/>
            <a:ext cx="844187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15900"/>
              </a:lnSpc>
              <a:spcBef>
                <a:spcPts val="844"/>
              </a:spcBef>
            </a:pPr>
            <a:endParaRPr dirty="0">
              <a:latin typeface="Comic Sans MS"/>
              <a:cs typeface="Comic Sans M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88E43AD-21BA-45F2-BEA5-D034CBE2B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06713" y="3559522"/>
            <a:ext cx="6580585" cy="61724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D7825EC-1AA3-4BE1-97B2-1B890972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54028" y="581188"/>
            <a:ext cx="615749" cy="6578154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6C207895-AF88-454C-8363-7D4834420D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134815"/>
              </p:ext>
            </p:extLst>
          </p:nvPr>
        </p:nvGraphicFramePr>
        <p:xfrm>
          <a:off x="1096977" y="1294301"/>
          <a:ext cx="8469751" cy="4511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69751">
                  <a:extLst>
                    <a:ext uri="{9D8B030D-6E8A-4147-A177-3AD203B41FA5}">
                      <a16:colId xmlns:a16="http://schemas.microsoft.com/office/drawing/2014/main" val="10152881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3800" dirty="0"/>
                        <a:t>RODA DE HISTÓRIA  (Extrapolação)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462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4000" b="0" dirty="0"/>
                        <a:t>Propor a continuação da história oral e escrita, partindo do trecho do livro: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042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BR" sz="4000" b="0" i="1" dirty="0"/>
                        <a:t>“... eles nem imaginam o que ocorreu anos  depois, quando éramos jovens e começamos a paquerar, sem  saber, o mesmo cara...”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0499581"/>
                  </a:ext>
                </a:extLst>
              </a:tr>
            </a:tbl>
          </a:graphicData>
        </a:graphic>
      </p:graphicFrame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CB8A57-41CF-4DDD-9373-B3220443031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pt-BR"/>
              <a:t>Professor Gesiel</a:t>
            </a:r>
          </a:p>
        </p:txBody>
      </p:sp>
    </p:spTree>
    <p:extLst>
      <p:ext uri="{BB962C8B-B14F-4D97-AF65-F5344CB8AC3E}">
        <p14:creationId xmlns:p14="http://schemas.microsoft.com/office/powerpoint/2010/main" val="3365390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1742</TotalTime>
  <Words>3836</Words>
  <Application>Microsoft Office PowerPoint</Application>
  <PresentationFormat>Personalizar</PresentationFormat>
  <Paragraphs>345</Paragraphs>
  <Slides>98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98</vt:i4>
      </vt:variant>
    </vt:vector>
  </HeadingPairs>
  <TitlesOfParts>
    <vt:vector size="105" baseType="lpstr">
      <vt:lpstr>Arial</vt:lpstr>
      <vt:lpstr>Calibri</vt:lpstr>
      <vt:lpstr>Comic Sans MS</vt:lpstr>
      <vt:lpstr>Eras Demi ITC</vt:lpstr>
      <vt:lpstr>Times New Roman</vt:lpstr>
      <vt:lpstr>Trebuchet MS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(Microsoft Word - Conto ou n\343o conto vers\343o paisagem Internet.doc)</dc:title>
  <dc:creator>Administrador</dc:creator>
  <cp:lastModifiedBy>Gesiel Pereira da Silveira</cp:lastModifiedBy>
  <cp:revision>90</cp:revision>
  <dcterms:created xsi:type="dcterms:W3CDTF">2018-06-01T22:58:25Z</dcterms:created>
  <dcterms:modified xsi:type="dcterms:W3CDTF">2018-06-06T03:42:21Z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2008-05-25T00:00:00Z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2018-06-01T00:00:00Z</vt:filetime>
  </property>
</Properties>
</file>