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íra de Sousa Emerick de Maria" userId="224c363c214c1da9" providerId="LiveId" clId="{BC490144-19D8-45F2-8FFD-4B96537BE17B}"/>
    <pc:docChg chg="custSel addSld delSld modSld">
      <pc:chgData name="Maíra de Sousa Emerick de Maria" userId="224c363c214c1da9" providerId="LiveId" clId="{BC490144-19D8-45F2-8FFD-4B96537BE17B}" dt="2018-05-20T16:56:14.179" v="805" actId="20577"/>
      <pc:docMkLst>
        <pc:docMk/>
      </pc:docMkLst>
      <pc:sldChg chg="modSp add">
        <pc:chgData name="Maíra de Sousa Emerick de Maria" userId="224c363c214c1da9" providerId="LiveId" clId="{BC490144-19D8-45F2-8FFD-4B96537BE17B}" dt="2018-05-20T16:37:09.804" v="293" actId="20577"/>
        <pc:sldMkLst>
          <pc:docMk/>
          <pc:sldMk cId="2000587686" sldId="262"/>
        </pc:sldMkLst>
        <pc:spChg chg="mod">
          <ac:chgData name="Maíra de Sousa Emerick de Maria" userId="224c363c214c1da9" providerId="LiveId" clId="{BC490144-19D8-45F2-8FFD-4B96537BE17B}" dt="2018-05-20T13:07:23.451" v="29" actId="20577"/>
          <ac:spMkLst>
            <pc:docMk/>
            <pc:sldMk cId="2000587686" sldId="262"/>
            <ac:spMk id="2" creationId="{67B8E498-FE25-48FE-8BF2-5D92915E0776}"/>
          </ac:spMkLst>
        </pc:spChg>
        <pc:spChg chg="mod">
          <ac:chgData name="Maíra de Sousa Emerick de Maria" userId="224c363c214c1da9" providerId="LiveId" clId="{BC490144-19D8-45F2-8FFD-4B96537BE17B}" dt="2018-05-20T16:37:09.804" v="293" actId="20577"/>
          <ac:spMkLst>
            <pc:docMk/>
            <pc:sldMk cId="2000587686" sldId="262"/>
            <ac:spMk id="3" creationId="{842A6242-AFD7-4B32-B7F0-8C40AADBB617}"/>
          </ac:spMkLst>
        </pc:spChg>
      </pc:sldChg>
      <pc:sldChg chg="delSp modSp add">
        <pc:chgData name="Maíra de Sousa Emerick de Maria" userId="224c363c214c1da9" providerId="LiveId" clId="{BC490144-19D8-45F2-8FFD-4B96537BE17B}" dt="2018-05-20T16:40:38.079" v="528" actId="20577"/>
        <pc:sldMkLst>
          <pc:docMk/>
          <pc:sldMk cId="781396772" sldId="263"/>
        </pc:sldMkLst>
        <pc:spChg chg="del">
          <ac:chgData name="Maíra de Sousa Emerick de Maria" userId="224c363c214c1da9" providerId="LiveId" clId="{BC490144-19D8-45F2-8FFD-4B96537BE17B}" dt="2018-05-20T16:40:01.613" v="427" actId="478"/>
          <ac:spMkLst>
            <pc:docMk/>
            <pc:sldMk cId="781396772" sldId="263"/>
            <ac:spMk id="2" creationId="{470E0492-09CC-4F6A-944D-54A36550BB2E}"/>
          </ac:spMkLst>
        </pc:spChg>
        <pc:spChg chg="mod">
          <ac:chgData name="Maíra de Sousa Emerick de Maria" userId="224c363c214c1da9" providerId="LiveId" clId="{BC490144-19D8-45F2-8FFD-4B96537BE17B}" dt="2018-05-20T16:40:38.079" v="528" actId="20577"/>
          <ac:spMkLst>
            <pc:docMk/>
            <pc:sldMk cId="781396772" sldId="263"/>
            <ac:spMk id="3" creationId="{DAE2A94C-45BF-41BE-AE44-998CF4BE33E7}"/>
          </ac:spMkLst>
        </pc:spChg>
      </pc:sldChg>
      <pc:sldChg chg="add del">
        <pc:chgData name="Maíra de Sousa Emerick de Maria" userId="224c363c214c1da9" providerId="LiveId" clId="{BC490144-19D8-45F2-8FFD-4B96537BE17B}" dt="2018-05-20T16:53:33.053" v="531" actId="2696"/>
        <pc:sldMkLst>
          <pc:docMk/>
          <pc:sldMk cId="2602353865" sldId="264"/>
        </pc:sldMkLst>
      </pc:sldChg>
      <pc:sldChg chg="modSp add">
        <pc:chgData name="Maíra de Sousa Emerick de Maria" userId="224c363c214c1da9" providerId="LiveId" clId="{BC490144-19D8-45F2-8FFD-4B96537BE17B}" dt="2018-05-20T16:56:14.179" v="805" actId="20577"/>
        <pc:sldMkLst>
          <pc:docMk/>
          <pc:sldMk cId="3060400737" sldId="264"/>
        </pc:sldMkLst>
        <pc:spChg chg="mod">
          <ac:chgData name="Maíra de Sousa Emerick de Maria" userId="224c363c214c1da9" providerId="LiveId" clId="{BC490144-19D8-45F2-8FFD-4B96537BE17B}" dt="2018-05-20T16:53:47.114" v="546" actId="20577"/>
          <ac:spMkLst>
            <pc:docMk/>
            <pc:sldMk cId="3060400737" sldId="264"/>
            <ac:spMk id="2" creationId="{23FA5BEB-1AE6-433D-A93F-3C99A4CC42B6}"/>
          </ac:spMkLst>
        </pc:spChg>
        <pc:spChg chg="mod">
          <ac:chgData name="Maíra de Sousa Emerick de Maria" userId="224c363c214c1da9" providerId="LiveId" clId="{BC490144-19D8-45F2-8FFD-4B96537BE17B}" dt="2018-05-20T16:56:14.179" v="805" actId="20577"/>
          <ac:spMkLst>
            <pc:docMk/>
            <pc:sldMk cId="3060400737" sldId="264"/>
            <ac:spMk id="3" creationId="{23449FA3-6A26-492C-8239-4DB0F7B4A605}"/>
          </ac:spMkLst>
        </pc:spChg>
      </pc:sldChg>
      <pc:sldChg chg="add del">
        <pc:chgData name="Maíra de Sousa Emerick de Maria" userId="224c363c214c1da9" providerId="LiveId" clId="{BC490144-19D8-45F2-8FFD-4B96537BE17B}" dt="2018-05-20T16:53:33.791" v="532" actId="2696"/>
        <pc:sldMkLst>
          <pc:docMk/>
          <pc:sldMk cId="1546806887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E13D0-98DB-4CBA-BD29-973851D99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/>
              <a:t>Especificidades do trabalho com a língua nos anos iniciais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8F34FC-8F9C-49DC-9EC1-AF71C126AC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342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A5BEB-1AE6-433D-A93F-3C99A4CC4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Para </a:t>
            </a:r>
            <a:r>
              <a:rPr lang="pt-BR" dirty="0" err="1"/>
              <a:t>Vigotski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449FA3-6A26-492C-8239-4DB0F7B4A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000" dirty="0"/>
              <a:t>A linguagem escrita adquire, gradualmente, o caráter de simbolismo direto, passando a ser percebida da mesma maneira que a fala;</a:t>
            </a:r>
          </a:p>
          <a:p>
            <a:endParaRPr lang="pt-BR" sz="3000" dirty="0"/>
          </a:p>
          <a:p>
            <a:r>
              <a:rPr lang="pt-BR" sz="3000" dirty="0"/>
              <a:t>A escrita exige a estruturação deliberada do fluir </a:t>
            </a:r>
            <a:r>
              <a:rPr lang="pt-BR" sz="3000"/>
              <a:t>do significado</a:t>
            </a:r>
            <a:r>
              <a:rPr lang="pt-BR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0400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DC747-C53D-4A47-A0DE-97FF7717E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Reflexões a partir de um exemplo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409FB4-B275-43D2-A4C6-1BCEC5468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8678"/>
            <a:ext cx="10091530" cy="3581400"/>
          </a:xfrm>
        </p:spPr>
        <p:txBody>
          <a:bodyPr>
            <a:noAutofit/>
          </a:bodyPr>
          <a:lstStyle/>
          <a:p>
            <a:pPr algn="just"/>
            <a:r>
              <a:rPr lang="pt-BR" sz="3000" dirty="0"/>
              <a:t>Ambiente alfabetizador;</a:t>
            </a:r>
          </a:p>
          <a:p>
            <a:pPr algn="just"/>
            <a:r>
              <a:rPr lang="pt-BR" sz="3000" dirty="0"/>
              <a:t>A professora discute com os alunos sobre a interação com os pais a distância;</a:t>
            </a:r>
          </a:p>
          <a:p>
            <a:pPr algn="just"/>
            <a:r>
              <a:rPr lang="pt-BR" sz="3000" dirty="0"/>
              <a:t>Essa discussão possibilitou que as crianças percebessem que a escrita supera o limite do aqui e do agora, ou seja, pensaram sobre a função da escrita;</a:t>
            </a:r>
          </a:p>
          <a:p>
            <a:pPr algn="just"/>
            <a:r>
              <a:rPr lang="pt-BR" sz="3000" dirty="0"/>
              <a:t>Avançando na discussão, as crianças questionaram a diferença entre carta e bilhete, demonstraram, então, ter conhecimentos sobre esses textos;</a:t>
            </a:r>
          </a:p>
        </p:txBody>
      </p:sp>
    </p:spTree>
    <p:extLst>
      <p:ext uri="{BB962C8B-B14F-4D97-AF65-F5344CB8AC3E}">
        <p14:creationId xmlns:p14="http://schemas.microsoft.com/office/powerpoint/2010/main" val="125199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070283-640D-48C2-B5A3-8BAB3683C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9026"/>
            <a:ext cx="10167730" cy="3581400"/>
          </a:xfrm>
        </p:spPr>
        <p:txBody>
          <a:bodyPr>
            <a:noAutofit/>
          </a:bodyPr>
          <a:lstStyle/>
          <a:p>
            <a:pPr algn="just"/>
            <a:r>
              <a:rPr lang="pt-BR" sz="3000" dirty="0"/>
              <a:t>Dessa forma, a professora trabalhou com o texto materializado no gênero do discurso sem que isso fosse o objeto do conhecimento em si mesmo, e sim, o meio de interação;</a:t>
            </a:r>
          </a:p>
          <a:p>
            <a:pPr algn="just"/>
            <a:r>
              <a:rPr lang="pt-BR" sz="3000" dirty="0"/>
              <a:t>Para carta chegar ao destino, as crianças entenderam que era necessário subscrever em envelopes e como fazer isso?;</a:t>
            </a:r>
          </a:p>
          <a:p>
            <a:pPr algn="just"/>
            <a:r>
              <a:rPr lang="pt-BR" sz="3000" dirty="0"/>
              <a:t>Trabalho interdisciplinar (rua, bairro, cidade, estado, cep);</a:t>
            </a:r>
          </a:p>
          <a:p>
            <a:pPr algn="just"/>
            <a:r>
              <a:rPr lang="pt-BR" sz="3000" dirty="0"/>
              <a:t>E do outro lado do envelope? Remetente? Possibilidade de pesquisa no dicionário;</a:t>
            </a:r>
          </a:p>
          <a:p>
            <a:pPr algn="just"/>
            <a:r>
              <a:rPr lang="pt-BR" sz="3000" dirty="0"/>
              <a:t>Para que todo esse percurso seja possível, é necessário um planejamento que tenha previsto os objetivos, conteúdos e encaminhamentos metodológicos;</a:t>
            </a:r>
          </a:p>
        </p:txBody>
      </p:sp>
    </p:spTree>
    <p:extLst>
      <p:ext uri="{BB962C8B-B14F-4D97-AF65-F5344CB8AC3E}">
        <p14:creationId xmlns:p14="http://schemas.microsoft.com/office/powerpoint/2010/main" val="217455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F184C9-052A-4012-8A19-61EA13E29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02974"/>
            <a:ext cx="9955696" cy="3581400"/>
          </a:xfrm>
        </p:spPr>
        <p:txBody>
          <a:bodyPr>
            <a:noAutofit/>
          </a:bodyPr>
          <a:lstStyle/>
          <a:p>
            <a:pPr algn="just"/>
            <a:r>
              <a:rPr lang="pt-BR" sz="3000" dirty="0"/>
              <a:t>Quando um dos alunos apresentou dúvida sobre a grafia de uma palavra, contou com a ajuda de outros alunos;</a:t>
            </a:r>
          </a:p>
          <a:p>
            <a:pPr algn="just"/>
            <a:r>
              <a:rPr lang="pt-BR" sz="3000" dirty="0"/>
              <a:t>O foco, neste momento, não estava no SEA em si mesmo;</a:t>
            </a:r>
          </a:p>
          <a:p>
            <a:pPr algn="just"/>
            <a:r>
              <a:rPr lang="pt-BR" sz="3000" dirty="0"/>
              <a:t>A alfabetização implica, sempre, a constituição de sentido;</a:t>
            </a:r>
          </a:p>
          <a:p>
            <a:pPr algn="just"/>
            <a:r>
              <a:rPr lang="pt-BR" sz="3000" dirty="0"/>
              <a:t>Atividade significativa;</a:t>
            </a:r>
          </a:p>
          <a:p>
            <a:pPr algn="just"/>
            <a:r>
              <a:rPr lang="pt-BR" sz="3000" dirty="0"/>
              <a:t>“A aprendizagem é o resultado de sua interação com o mundo. A criança se desenvolve aprendendo e aprende se desenvolvendo”. (GARCIA, 2012, p. 46)</a:t>
            </a:r>
          </a:p>
        </p:txBody>
      </p:sp>
    </p:spTree>
    <p:extLst>
      <p:ext uri="{BB962C8B-B14F-4D97-AF65-F5344CB8AC3E}">
        <p14:creationId xmlns:p14="http://schemas.microsoft.com/office/powerpoint/2010/main" val="231251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CD984B-E5F3-433A-90D6-7C29694D0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29479"/>
            <a:ext cx="10273748" cy="3581400"/>
          </a:xfrm>
        </p:spPr>
        <p:txBody>
          <a:bodyPr>
            <a:noAutofit/>
          </a:bodyPr>
          <a:lstStyle/>
          <a:p>
            <a:pPr algn="just"/>
            <a:r>
              <a:rPr lang="pt-BR" sz="3000" dirty="0"/>
              <a:t>Na continuação da atividade, as crianças foram até os Correios e esse momento também foi usado para refletir sobre a função social da escrita;</a:t>
            </a:r>
          </a:p>
          <a:p>
            <a:pPr algn="just"/>
            <a:r>
              <a:rPr lang="pt-BR" sz="3000" dirty="0"/>
              <a:t>A professora chamou a atenção dos alunos para as placas com os nomes das ruas, as placas sinalizando os nomes dos estabelecimentos;</a:t>
            </a:r>
          </a:p>
          <a:p>
            <a:pPr algn="just"/>
            <a:r>
              <a:rPr lang="pt-BR" sz="3000" dirty="0"/>
              <a:t>Novamente, depreende-se a importância das atividades fazerem sentido aos alunos;</a:t>
            </a:r>
          </a:p>
          <a:p>
            <a:pPr algn="just"/>
            <a:r>
              <a:rPr lang="pt-BR" sz="3000" dirty="0"/>
              <a:t>Nesta proposta, a professora não objetivou o gosto ou o prazer da atividade em si, mas o prazer pelo aprendizado.</a:t>
            </a:r>
          </a:p>
        </p:txBody>
      </p:sp>
    </p:spTree>
    <p:extLst>
      <p:ext uri="{BB962C8B-B14F-4D97-AF65-F5344CB8AC3E}">
        <p14:creationId xmlns:p14="http://schemas.microsoft.com/office/powerpoint/2010/main" val="251117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2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Espaço Reservado para Conteúdo 4">
            <a:extLst>
              <a:ext uri="{FF2B5EF4-FFF2-40B4-BE49-F238E27FC236}">
                <a16:creationId xmlns:a16="http://schemas.microsoft.com/office/drawing/2014/main" id="{2942FAF0-33D5-43A3-BE02-268506F40F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66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7BAD992-34EE-448A-9A77-46215A888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Outro exemplo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32961E-E7DD-423C-AAFC-2B2C0D288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rmAutofit/>
          </a:bodyPr>
          <a:lstStyle/>
          <a:p>
            <a:pPr algn="just"/>
            <a:r>
              <a:rPr lang="en-US" sz="3000" dirty="0" err="1"/>
              <a:t>Proposta</a:t>
            </a:r>
            <a:r>
              <a:rPr lang="en-US" sz="3000" dirty="0"/>
              <a:t> para </a:t>
            </a:r>
            <a:r>
              <a:rPr lang="en-US" sz="3000" dirty="0" err="1"/>
              <a:t>escrever</a:t>
            </a:r>
            <a:r>
              <a:rPr lang="en-US" sz="3000" dirty="0"/>
              <a:t> um </a:t>
            </a:r>
            <a:r>
              <a:rPr lang="en-US" sz="3000" dirty="0" err="1"/>
              <a:t>texto</a:t>
            </a:r>
            <a:r>
              <a:rPr lang="en-US" sz="3000" dirty="0"/>
              <a:t> </a:t>
            </a:r>
            <a:r>
              <a:rPr lang="en-US" sz="3000" dirty="0" err="1"/>
              <a:t>sobre</a:t>
            </a:r>
            <a:r>
              <a:rPr lang="en-US" sz="3000" dirty="0"/>
              <a:t> as </a:t>
            </a:r>
            <a:r>
              <a:rPr lang="en-US" sz="3000" dirty="0" err="1"/>
              <a:t>férias</a:t>
            </a:r>
            <a:r>
              <a:rPr lang="en-US" sz="3000" dirty="0"/>
              <a:t> e </a:t>
            </a:r>
            <a:r>
              <a:rPr lang="en-US" sz="3000" dirty="0" err="1"/>
              <a:t>sobre</a:t>
            </a:r>
            <a:r>
              <a:rPr lang="en-US" sz="3000" dirty="0"/>
              <a:t> as </a:t>
            </a:r>
            <a:r>
              <a:rPr lang="en-US" sz="3000" dirty="0" err="1"/>
              <a:t>expectativas</a:t>
            </a:r>
            <a:r>
              <a:rPr lang="en-US" sz="3000" dirty="0"/>
              <a:t> para o </a:t>
            </a:r>
            <a:r>
              <a:rPr lang="en-US" sz="3000" dirty="0" err="1"/>
              <a:t>ano</a:t>
            </a:r>
            <a:r>
              <a:rPr lang="en-US" sz="3000" dirty="0"/>
              <a:t> escolar.</a:t>
            </a:r>
          </a:p>
        </p:txBody>
      </p:sp>
    </p:spTree>
    <p:extLst>
      <p:ext uri="{BB962C8B-B14F-4D97-AF65-F5344CB8AC3E}">
        <p14:creationId xmlns:p14="http://schemas.microsoft.com/office/powerpoint/2010/main" val="325782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8E498-FE25-48FE-8BF2-5D92915E0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Reflexões a partir da prática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2A6242-AFD7-4B32-B7F0-8C40AADB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Importância de produzir textos na escola, pois se aprende a escrever, escrevendo;</a:t>
            </a:r>
          </a:p>
          <a:p>
            <a:pPr algn="just"/>
            <a:r>
              <a:rPr lang="pt-BR" sz="3000" dirty="0"/>
              <a:t>Escrever sobre coisas reais e que fazem sentido para criança;</a:t>
            </a:r>
          </a:p>
          <a:p>
            <a:pPr algn="just"/>
            <a:r>
              <a:rPr lang="pt-BR" sz="3000" dirty="0"/>
              <a:t>Orientações de como produzir o texto escrito;</a:t>
            </a:r>
          </a:p>
          <a:p>
            <a:pPr algn="just"/>
            <a:r>
              <a:rPr lang="pt-BR" sz="3000" dirty="0"/>
              <a:t>Debater a relevância dessa atividade;</a:t>
            </a:r>
          </a:p>
        </p:txBody>
      </p:sp>
    </p:spTree>
    <p:extLst>
      <p:ext uri="{BB962C8B-B14F-4D97-AF65-F5344CB8AC3E}">
        <p14:creationId xmlns:p14="http://schemas.microsoft.com/office/powerpoint/2010/main" val="2000587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E2A94C-45BF-41BE-AE44-998CF4BE3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13182"/>
            <a:ext cx="9601200" cy="4754217"/>
          </a:xfrm>
        </p:spPr>
        <p:txBody>
          <a:bodyPr>
            <a:normAutofit/>
          </a:bodyPr>
          <a:lstStyle/>
          <a:p>
            <a:r>
              <a:rPr lang="pt-BR" sz="3000" dirty="0"/>
              <a:t>Redação x produção textual;</a:t>
            </a:r>
          </a:p>
          <a:p>
            <a:r>
              <a:rPr lang="pt-BR" sz="3000" dirty="0"/>
              <a:t>Texto como lugar da interação;</a:t>
            </a:r>
          </a:p>
          <a:p>
            <a:r>
              <a:rPr lang="pt-BR" sz="3000" dirty="0"/>
              <a:t>Professor como leitor;</a:t>
            </a:r>
          </a:p>
          <a:p>
            <a:r>
              <a:rPr lang="pt-BR" sz="3000" dirty="0"/>
              <a:t>Trabalho com o sistema de escrita alfabética;</a:t>
            </a:r>
          </a:p>
          <a:p>
            <a:r>
              <a:rPr lang="pt-BR" sz="3000" dirty="0"/>
              <a:t>Processo de correção e devolutiva aos alunos;</a:t>
            </a:r>
          </a:p>
          <a:p>
            <a:r>
              <a:rPr lang="pt-BR" sz="3000" dirty="0"/>
              <a:t>Produção coletiva dos acordos para o ano.</a:t>
            </a:r>
          </a:p>
          <a:p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781396772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280</TotalTime>
  <Words>497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Cortar</vt:lpstr>
      <vt:lpstr>Especificidades do trabalho com a língua nos anos iniciais</vt:lpstr>
      <vt:lpstr>Para Vigotski</vt:lpstr>
      <vt:lpstr>Reflexões a partir de um exemplo</vt:lpstr>
      <vt:lpstr>Apresentação do PowerPoint</vt:lpstr>
      <vt:lpstr>Apresentação do PowerPoint</vt:lpstr>
      <vt:lpstr>Apresentação do PowerPoint</vt:lpstr>
      <vt:lpstr>Outro exemplo</vt:lpstr>
      <vt:lpstr>Reflexões a partir da prática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Especificidades do trabalho com a língua nos anos iniciais</dc:title>
  <dc:creator>Maíra de Sousa Emerick de Maria</dc:creator>
  <cp:lastModifiedBy>Maíra de Sousa Emerick de Maria</cp:lastModifiedBy>
  <cp:revision>5</cp:revision>
  <dcterms:created xsi:type="dcterms:W3CDTF">2018-05-20T12:15:27Z</dcterms:created>
  <dcterms:modified xsi:type="dcterms:W3CDTF">2018-05-20T16:56:25Z</dcterms:modified>
</cp:coreProperties>
</file>