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3" r:id="rId3"/>
    <p:sldId id="293" r:id="rId4"/>
    <p:sldId id="280" r:id="rId5"/>
    <p:sldId id="289" r:id="rId6"/>
    <p:sldId id="285" r:id="rId7"/>
    <p:sldId id="290" r:id="rId8"/>
    <p:sldId id="294" r:id="rId9"/>
    <p:sldId id="295" r:id="rId10"/>
    <p:sldId id="297" r:id="rId11"/>
    <p:sldId id="296" r:id="rId12"/>
    <p:sldId id="286" r:id="rId13"/>
    <p:sldId id="291" r:id="rId14"/>
    <p:sldId id="287" r:id="rId15"/>
    <p:sldId id="288" r:id="rId16"/>
    <p:sldId id="292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4B174-1E45-469F-8869-E07E3AB4918F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F26C-4C41-42AE-96D3-5E92DF3EA1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185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8EBCC8-66A6-4000-840C-39542AEEBBE9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9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91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90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84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361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934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39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4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4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488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44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9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9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9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tângulo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reto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kumimoji="0" lang="pt-BR" dirty="0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5019F9-CD9B-4B23-A6BF-2073F59985EC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27" name="Espaço reservado para o número do slide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pt-BR" smtClean="0"/>
              <a:t>Clique para editar o texto mestre</a:t>
            </a:r>
          </a:p>
          <a:p>
            <a:pPr lvl="1" rtl="0" eaLnBrk="1" latinLnBrk="0" hangingPunct="1"/>
            <a:r>
              <a:rPr lang="pt-BR" smtClean="0"/>
              <a:t>Segundo nível</a:t>
            </a:r>
          </a:p>
          <a:p>
            <a:pPr lvl="2" rtl="0" eaLnBrk="1" latinLnBrk="0" hangingPunct="1"/>
            <a:r>
              <a:rPr lang="pt-BR" smtClean="0"/>
              <a:t>Terceiro nível</a:t>
            </a:r>
          </a:p>
          <a:p>
            <a:pPr lvl="3" rtl="0" eaLnBrk="1" latinLnBrk="0" hangingPunct="1"/>
            <a:r>
              <a:rPr lang="pt-BR" smtClean="0"/>
              <a:t>Quarto nível</a:t>
            </a:r>
          </a:p>
          <a:p>
            <a:pPr lvl="4" rtl="0" eaLnBrk="1" latinLnBrk="0" hangingPunct="1"/>
            <a:r>
              <a:rPr lang="pt-BR" smtClean="0"/>
              <a:t>Quinto nível</a:t>
            </a:r>
            <a:endParaRPr kumimoji="0"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CFD60-1741-424F-8B99-8918542B6ADC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pt-BR" smtClean="0"/>
              <a:t>Clique para editar o texto mestre</a:t>
            </a:r>
          </a:p>
          <a:p>
            <a:pPr lvl="1" rtl="0" eaLnBrk="1" latinLnBrk="0" hangingPunct="1"/>
            <a:r>
              <a:rPr lang="pt-BR" smtClean="0"/>
              <a:t>Segundo nível</a:t>
            </a:r>
          </a:p>
          <a:p>
            <a:pPr lvl="2" rtl="0" eaLnBrk="1" latinLnBrk="0" hangingPunct="1"/>
            <a:r>
              <a:rPr lang="pt-BR" smtClean="0"/>
              <a:t>Terceiro nível</a:t>
            </a:r>
          </a:p>
          <a:p>
            <a:pPr lvl="3" rtl="0" eaLnBrk="1" latinLnBrk="0" hangingPunct="1"/>
            <a:r>
              <a:rPr lang="pt-BR" smtClean="0"/>
              <a:t>Quarto nível</a:t>
            </a:r>
          </a:p>
          <a:p>
            <a:pPr lvl="4" rtl="0" eaLnBrk="1" latinLnBrk="0" hangingPunct="1"/>
            <a:r>
              <a:rPr lang="pt-BR" smtClean="0"/>
              <a:t>Quinto nível</a:t>
            </a:r>
            <a:endParaRPr kumimoji="0"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B55638-9225-48D5-82EC-11E71FD82E01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pt-BR" smtClean="0"/>
              <a:t>Clique para editar o texto mestre</a:t>
            </a:r>
          </a:p>
          <a:p>
            <a:pPr lvl="1" rtl="0" eaLnBrk="1" latinLnBrk="0" hangingPunct="1"/>
            <a:r>
              <a:rPr lang="pt-BR" smtClean="0"/>
              <a:t>Segundo nível</a:t>
            </a:r>
          </a:p>
          <a:p>
            <a:pPr lvl="2" rtl="0" eaLnBrk="1" latinLnBrk="0" hangingPunct="1"/>
            <a:r>
              <a:rPr lang="pt-BR" smtClean="0"/>
              <a:t>Terceiro nível</a:t>
            </a:r>
          </a:p>
          <a:p>
            <a:pPr lvl="3" rtl="0" eaLnBrk="1" latinLnBrk="0" hangingPunct="1"/>
            <a:r>
              <a:rPr lang="pt-BR" smtClean="0"/>
              <a:t>Quarto nível</a:t>
            </a:r>
          </a:p>
          <a:p>
            <a:pPr lvl="4" rtl="0" eaLnBrk="1" latinLnBrk="0" hangingPunct="1"/>
            <a:r>
              <a:rPr lang="pt-BR" smtClean="0"/>
              <a:t>Quinto nível</a:t>
            </a:r>
            <a:endParaRPr kumimoji="0"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88792-EE31-4F3D-AE6C-D78083AF5D09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D92E80-FE63-4FD3-8C4B-46E1B7DD0C14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  <a:p>
            <a:pPr lvl="1" rtl="0" eaLnBrk="1" latinLnBrk="0" hangingPunct="1"/>
            <a:r>
              <a:rPr lang="pt-BR" smtClean="0"/>
              <a:t>Segundo nível</a:t>
            </a:r>
          </a:p>
          <a:p>
            <a:pPr lvl="2" rtl="0" eaLnBrk="1" latinLnBrk="0" hangingPunct="1"/>
            <a:r>
              <a:rPr lang="pt-BR" smtClean="0"/>
              <a:t>Terceiro nível</a:t>
            </a:r>
          </a:p>
          <a:p>
            <a:pPr lvl="3" rtl="0" eaLnBrk="1" latinLnBrk="0" hangingPunct="1"/>
            <a:r>
              <a:rPr lang="pt-BR" smtClean="0"/>
              <a:t>Quarto nível</a:t>
            </a:r>
          </a:p>
          <a:p>
            <a:pPr lvl="4" rtl="0" eaLnBrk="1" latinLnBrk="0" hangingPunct="1"/>
            <a:r>
              <a:rPr lang="pt-BR" smtClean="0"/>
              <a:t>Quinto nível</a:t>
            </a:r>
            <a:endParaRPr kumimoji="0"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  <a:p>
            <a:pPr lvl="1" rtl="0" eaLnBrk="1" latinLnBrk="0" hangingPunct="1"/>
            <a:r>
              <a:rPr lang="pt-BR" smtClean="0"/>
              <a:t>Segundo nível</a:t>
            </a:r>
          </a:p>
          <a:p>
            <a:pPr lvl="2" rtl="0" eaLnBrk="1" latinLnBrk="0" hangingPunct="1"/>
            <a:r>
              <a:rPr lang="pt-BR" smtClean="0"/>
              <a:t>Terceiro nível</a:t>
            </a:r>
          </a:p>
          <a:p>
            <a:pPr lvl="3" rtl="0" eaLnBrk="1" latinLnBrk="0" hangingPunct="1"/>
            <a:r>
              <a:rPr lang="pt-BR" smtClean="0"/>
              <a:t>Quarto nível</a:t>
            </a:r>
          </a:p>
          <a:p>
            <a:pPr lvl="4" rtl="0" eaLnBrk="1" latinLnBrk="0" hangingPunct="1"/>
            <a:r>
              <a:rPr lang="pt-BR" smtClean="0"/>
              <a:t>Quinto nível</a:t>
            </a:r>
            <a:endParaRPr kumimoji="0"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4574D3-461D-403C-B70F-70CAFFC5040D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  <a:p>
            <a:pPr lvl="1" rtl="0" eaLnBrk="1" latinLnBrk="0" hangingPunct="1"/>
            <a:r>
              <a:rPr lang="pt-BR" smtClean="0"/>
              <a:t>Segundo nível</a:t>
            </a:r>
          </a:p>
          <a:p>
            <a:pPr lvl="2" rtl="0" eaLnBrk="1" latinLnBrk="0" hangingPunct="1"/>
            <a:r>
              <a:rPr lang="pt-BR" smtClean="0"/>
              <a:t>Terceiro nível</a:t>
            </a:r>
          </a:p>
          <a:p>
            <a:pPr lvl="3" rtl="0" eaLnBrk="1" latinLnBrk="0" hangingPunct="1"/>
            <a:r>
              <a:rPr lang="pt-BR" smtClean="0"/>
              <a:t>Quarto nível</a:t>
            </a:r>
          </a:p>
          <a:p>
            <a:pPr lvl="4" rtl="0" eaLnBrk="1" latinLnBrk="0" hangingPunct="1"/>
            <a:r>
              <a:rPr lang="pt-BR" smtClean="0"/>
              <a:t>Quinto nível</a:t>
            </a:r>
            <a:endParaRPr kumimoji="0"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  <a:p>
            <a:pPr lvl="1" rtl="0" eaLnBrk="1" latinLnBrk="0" hangingPunct="1"/>
            <a:r>
              <a:rPr lang="pt-BR" smtClean="0"/>
              <a:t>Segundo nível</a:t>
            </a:r>
          </a:p>
          <a:p>
            <a:pPr lvl="2" rtl="0" eaLnBrk="1" latinLnBrk="0" hangingPunct="1"/>
            <a:r>
              <a:rPr lang="pt-BR" smtClean="0"/>
              <a:t>Terceiro nível</a:t>
            </a:r>
          </a:p>
          <a:p>
            <a:pPr lvl="3" rtl="0" eaLnBrk="1" latinLnBrk="0" hangingPunct="1"/>
            <a:r>
              <a:rPr lang="pt-BR" smtClean="0"/>
              <a:t>Quarto nível</a:t>
            </a:r>
          </a:p>
          <a:p>
            <a:pPr lvl="4" rtl="0" eaLnBrk="1" latinLnBrk="0" hangingPunct="1"/>
            <a:r>
              <a:rPr lang="pt-BR" smtClean="0"/>
              <a:t>Quinto nível</a:t>
            </a:r>
            <a:endParaRPr kumimoji="0"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E58199-174D-4ECD-B75D-C27F3606E03D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352B12-082C-4096-B726-1F111A5684A7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916AB-2E02-4325-9297-69F9388ED251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  <a:p>
            <a:pPr lvl="1" rtl="0" eaLnBrk="1" latinLnBrk="0" hangingPunct="1"/>
            <a:r>
              <a:rPr lang="pt-BR" smtClean="0"/>
              <a:t>Segundo nível</a:t>
            </a:r>
          </a:p>
          <a:p>
            <a:pPr lvl="2" rtl="0" eaLnBrk="1" latinLnBrk="0" hangingPunct="1"/>
            <a:r>
              <a:rPr lang="pt-BR" smtClean="0"/>
              <a:t>Terceiro nível</a:t>
            </a:r>
          </a:p>
          <a:p>
            <a:pPr lvl="3" rtl="0" eaLnBrk="1" latinLnBrk="0" hangingPunct="1"/>
            <a:r>
              <a:rPr lang="pt-BR" smtClean="0"/>
              <a:t>Quarto nível</a:t>
            </a:r>
          </a:p>
          <a:p>
            <a:pPr lvl="4" rtl="0" eaLnBrk="1" latinLnBrk="0" hangingPunct="1"/>
            <a:r>
              <a:rPr lang="pt-BR" smtClean="0"/>
              <a:t>Quinto nível</a:t>
            </a:r>
            <a:endParaRPr kumimoji="0"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25822E-7729-44B7-8A1B-DC2E54C85EFB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canto único de recorte arredondado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dirty="0"/>
          </a:p>
        </p:txBody>
      </p:sp>
      <p:sp>
        <p:nvSpPr>
          <p:cNvPr id="12" name="Triângulo ret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kumimoji="0"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pt-BR" smtClean="0"/>
              <a:t>Clique no ícone para adicionar uma imagem</a:t>
            </a:r>
            <a:endParaRPr kumimoji="0"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7CADFA-5F1D-4AFA-A0E2-AD771F26F693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pt-B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pt-B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tângulo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pt-BR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orma livre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pt-BR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o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pt-BR" sz="1800" dirty="0"/>
                </a:p>
              </p:txBody>
            </p:sp>
            <p:sp>
              <p:nvSpPr>
                <p:cNvPr id="33" name="Forma livre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pt-BR" sz="1800" dirty="0"/>
                </a:p>
              </p:txBody>
            </p:sp>
          </p:grpSp>
        </p:grpSp>
      </p:grp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pt-BR" dirty="0" smtClean="0"/>
              <a:t>Clique para editar o título Mestre</a:t>
            </a:r>
            <a:endParaRPr kumimoji="0" lang="pt-BR" dirty="0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pt-BR" dirty="0" smtClean="0"/>
              <a:t>Clique para editar o texto Mestre</a:t>
            </a:r>
          </a:p>
          <a:p>
            <a:pPr lvl="1" rtl="0" eaLnBrk="1" latinLnBrk="0" hangingPunct="1"/>
            <a:r>
              <a:rPr lang="pt-BR" dirty="0" smtClean="0"/>
              <a:t>Segundo nível</a:t>
            </a:r>
          </a:p>
          <a:p>
            <a:pPr lvl="2" rtl="0" eaLnBrk="1" latinLnBrk="0" hangingPunct="1"/>
            <a:r>
              <a:rPr lang="pt-BR" dirty="0" smtClean="0"/>
              <a:t>Terceiro nível</a:t>
            </a:r>
          </a:p>
          <a:p>
            <a:pPr lvl="3" rtl="0" eaLnBrk="1" latinLnBrk="0" hangingPunct="1"/>
            <a:r>
              <a:rPr lang="pt-BR" dirty="0" smtClean="0"/>
              <a:t>Quarto nível</a:t>
            </a:r>
          </a:p>
          <a:p>
            <a:pPr lvl="4" rtl="0" eaLnBrk="1" latinLnBrk="0" hangingPunct="1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622768F7-F621-447A-BCB5-382C8A877F77}" type="datetime1">
              <a:rPr lang="pt-BR" smtClean="0"/>
              <a:t>27/11/2017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18" name="Espaço reservado para o número do slid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Análise de Produção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t-BR" dirty="0" err="1" smtClean="0"/>
              <a:t>Gesiel</a:t>
            </a:r>
            <a:r>
              <a:rPr lang="pt-BR" dirty="0" smtClean="0"/>
              <a:t> &amp; Marco </a:t>
            </a:r>
          </a:p>
          <a:p>
            <a:pPr rtl="0"/>
            <a:r>
              <a:rPr lang="pt-BR" dirty="0" smtClean="0"/>
              <a:t>Formação PNAIC</a:t>
            </a:r>
          </a:p>
          <a:p>
            <a:pPr rtl="0"/>
            <a:r>
              <a:rPr lang="pt-BR" dirty="0" smtClean="0"/>
              <a:t>Novembro/2017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66" y="0"/>
            <a:ext cx="4866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2479" y="2128185"/>
            <a:ext cx="10972800" cy="445935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/>
              <a:t>regra de regularidade </a:t>
            </a:r>
            <a:r>
              <a:rPr lang="pt-BR" dirty="0" smtClean="0"/>
              <a:t>contextual (</a:t>
            </a:r>
            <a:r>
              <a:rPr lang="pt-BR" dirty="0" err="1"/>
              <a:t>bai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dirty="0" err="1"/>
              <a:t>o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</a:t>
            </a:r>
          </a:p>
          <a:p>
            <a:r>
              <a:rPr lang="pt-BR" dirty="0" smtClean="0"/>
              <a:t>Identificar palavras no texto que tenham no meio RR e R.</a:t>
            </a:r>
          </a:p>
          <a:p>
            <a:r>
              <a:rPr lang="pt-BR" dirty="0" smtClean="0"/>
              <a:t>Trabalhar a convenção (regra de regularidade contextual)</a:t>
            </a:r>
          </a:p>
          <a:p>
            <a:r>
              <a:rPr lang="pt-BR" dirty="0" smtClean="0"/>
              <a:t>Trazer um texto com palavras com R e RR no meio com uma lacuna no lugar dessas letras, que devem ser preenchidos pelas crianças (CA___O).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9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398643"/>
            <a:ext cx="10972800" cy="39756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/>
              <a:t>sem acento que marca a tônica – proparoxítona, </a:t>
            </a:r>
            <a:r>
              <a:rPr lang="pt-BR" dirty="0" smtClean="0"/>
              <a:t>paroxítona (</a:t>
            </a:r>
            <a:r>
              <a:rPr lang="pt-BR" dirty="0"/>
              <a:t>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dirty="0"/>
              <a:t>mero, </a:t>
            </a:r>
            <a:r>
              <a:rPr lang="pt-BR" dirty="0" err="1"/>
              <a:t>t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dirty="0" err="1"/>
              <a:t>nis</a:t>
            </a:r>
            <a:r>
              <a:rPr lang="pt-BR" dirty="0" smtClean="0"/>
              <a:t>*)</a:t>
            </a:r>
            <a:endParaRPr lang="pt-BR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*</a:t>
            </a:r>
            <a:r>
              <a:rPr lang="pt-BR" sz="2000" dirty="0"/>
              <a:t>foi colocado em outras palavras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</a:t>
            </a:r>
          </a:p>
          <a:p>
            <a:pPr lvl="1"/>
            <a:r>
              <a:rPr lang="pt-BR" sz="2500" dirty="0" smtClean="0"/>
              <a:t>Acentuação </a:t>
            </a:r>
            <a:r>
              <a:rPr lang="pt-BR" sz="2500" dirty="0"/>
              <a:t>(???)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10" y="3733800"/>
            <a:ext cx="1924319" cy="8097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33" y="3733800"/>
            <a:ext cx="1657581" cy="7525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55" y="5059431"/>
            <a:ext cx="293410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292626"/>
            <a:ext cx="10972800" cy="470452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/>
              <a:t>sem acento que marca a tônica – proparoxítona, </a:t>
            </a:r>
            <a:r>
              <a:rPr lang="pt-BR" dirty="0" smtClean="0"/>
              <a:t>paroxítona (</a:t>
            </a:r>
            <a:r>
              <a:rPr lang="pt-BR" dirty="0"/>
              <a:t>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dirty="0"/>
              <a:t>mero, </a:t>
            </a:r>
            <a:r>
              <a:rPr lang="pt-BR" dirty="0" err="1"/>
              <a:t>t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dirty="0" err="1"/>
              <a:t>nis</a:t>
            </a:r>
            <a:r>
              <a:rPr lang="pt-BR" dirty="0" smtClean="0"/>
              <a:t>*)</a:t>
            </a:r>
            <a:endParaRPr lang="pt-BR" dirty="0"/>
          </a:p>
          <a:p>
            <a:pPr marL="0" indent="0">
              <a:buNone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</a:t>
            </a:r>
          </a:p>
          <a:p>
            <a:r>
              <a:rPr lang="pt-BR" sz="2700" dirty="0" smtClean="0"/>
              <a:t>Retomar a noção de sílaba (como conhecimento prévio)</a:t>
            </a:r>
          </a:p>
          <a:p>
            <a:r>
              <a:rPr lang="pt-BR" sz="2700" dirty="0" smtClean="0"/>
              <a:t>Retirar palavras de um texto trabalhado.</a:t>
            </a:r>
          </a:p>
          <a:p>
            <a:r>
              <a:rPr lang="pt-BR" sz="2700" dirty="0" smtClean="0"/>
              <a:t>Separar por sílabas e perceber onde está a tônica.</a:t>
            </a:r>
          </a:p>
          <a:p>
            <a:r>
              <a:rPr lang="pt-BR" sz="2700" dirty="0" smtClean="0"/>
              <a:t>Mudar a tonicidade de algumas palavras para perceber a diferença.</a:t>
            </a:r>
          </a:p>
          <a:p>
            <a:r>
              <a:rPr lang="pt-BR" sz="2700" dirty="0" smtClean="0"/>
              <a:t>Palavras que são escritas iguais mais que o acento muda o significado.</a:t>
            </a:r>
          </a:p>
          <a:p>
            <a:r>
              <a:rPr lang="pt-BR" sz="2700" dirty="0" smtClean="0"/>
              <a:t>Trabalhar com homógrafos imperfeitos (fábrica, fabrica, ai, aí).</a:t>
            </a:r>
          </a:p>
        </p:txBody>
      </p:sp>
    </p:spTree>
    <p:extLst>
      <p:ext uri="{BB962C8B-B14F-4D97-AF65-F5344CB8AC3E}">
        <p14:creationId xmlns:p14="http://schemas.microsoft.com/office/powerpoint/2010/main" val="2029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398643"/>
            <a:ext cx="10972800" cy="39756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/>
              <a:t>maiúscula no meio de </a:t>
            </a:r>
            <a:r>
              <a:rPr lang="pt-BR" dirty="0" smtClean="0"/>
              <a:t>palavra (</a:t>
            </a:r>
            <a:r>
              <a:rPr lang="pt-BR" dirty="0" err="1"/>
              <a:t>tele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dirty="0" err="1"/>
              <a:t>one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</a:t>
            </a:r>
          </a:p>
          <a:p>
            <a:pPr lvl="1"/>
            <a:r>
              <a:rPr lang="pt-BR" sz="2800" dirty="0" smtClean="0"/>
              <a:t>Identificar </a:t>
            </a:r>
            <a:r>
              <a:rPr lang="pt-BR" sz="2800" dirty="0"/>
              <a:t>e fazer uso de letra maiúscula e minúscula nos textos</a:t>
            </a:r>
            <a:br>
              <a:rPr lang="pt-BR" sz="2800" dirty="0"/>
            </a:br>
            <a:r>
              <a:rPr lang="pt-BR" sz="2800" dirty="0"/>
              <a:t>produzidos, segundo as convenções.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08" y="2398643"/>
            <a:ext cx="304842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398643"/>
            <a:ext cx="10972800" cy="434671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 smtClean="0"/>
              <a:t>colocação </a:t>
            </a:r>
            <a:r>
              <a:rPr lang="pt-BR" dirty="0"/>
              <a:t>de </a:t>
            </a:r>
            <a:r>
              <a:rPr lang="pt-BR" dirty="0" smtClean="0"/>
              <a:t>vírgula:</a:t>
            </a:r>
            <a:endParaRPr lang="pt-BR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</a:t>
            </a:r>
          </a:p>
          <a:p>
            <a:pPr lvl="1"/>
            <a:r>
              <a:rPr lang="pt-BR" dirty="0"/>
              <a:t>Pontuar o texto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6" y="3326296"/>
            <a:ext cx="8565485" cy="19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160104"/>
            <a:ext cx="10972800" cy="4585253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 smtClean="0"/>
              <a:t>colocação </a:t>
            </a:r>
            <a:r>
              <a:rPr lang="pt-BR" dirty="0"/>
              <a:t>de </a:t>
            </a:r>
            <a:r>
              <a:rPr lang="pt-BR" dirty="0" smtClean="0"/>
              <a:t>vírgula</a:t>
            </a:r>
            <a:endParaRPr lang="pt-BR" dirty="0"/>
          </a:p>
          <a:p>
            <a:endParaRPr lang="pt-BR" sz="2000" dirty="0" smtClean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</a:t>
            </a:r>
          </a:p>
          <a:p>
            <a:r>
              <a:rPr lang="pt-BR" dirty="0" smtClean="0"/>
              <a:t>Ler um texto evidenciando a pausa onde há virgula e depois sem fazer a pausa. Refletir com as crianças sobre a diferença.</a:t>
            </a:r>
          </a:p>
          <a:p>
            <a:r>
              <a:rPr lang="pt-BR" dirty="0" smtClean="0"/>
              <a:t>Trazer frases que mudam o sentido para perceberem a diferença:</a:t>
            </a:r>
          </a:p>
          <a:p>
            <a:pPr lvl="1"/>
            <a:r>
              <a:rPr lang="pt-BR" dirty="0" smtClean="0"/>
              <a:t>Não, espere.</a:t>
            </a:r>
          </a:p>
          <a:p>
            <a:pPr lvl="1"/>
            <a:r>
              <a:rPr lang="pt-BR" dirty="0" smtClean="0"/>
              <a:t>Não espere.</a:t>
            </a:r>
          </a:p>
          <a:p>
            <a:pPr lvl="1"/>
            <a:r>
              <a:rPr lang="pt-BR" dirty="0" smtClean="0"/>
              <a:t>Vamos perder, nada foi resolvido.</a:t>
            </a:r>
          </a:p>
          <a:p>
            <a:pPr lvl="1"/>
            <a:r>
              <a:rPr lang="pt-BR" dirty="0" smtClean="0"/>
              <a:t>Vamos perder nada, foi resolvido.</a:t>
            </a:r>
          </a:p>
        </p:txBody>
      </p:sp>
      <p:pic>
        <p:nvPicPr>
          <p:cNvPr id="1026" name="Picture 2" descr="O uso da vírgula é necessário em diferentes ca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167" y="5022574"/>
            <a:ext cx="2359833" cy="18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Produção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77" y="136764"/>
            <a:ext cx="3657600" cy="6493383"/>
          </a:xfrm>
        </p:spPr>
      </p:pic>
      <p:sp>
        <p:nvSpPr>
          <p:cNvPr id="2" name="CaixaDeTexto 1"/>
          <p:cNvSpPr txBox="1"/>
          <p:nvPr/>
        </p:nvSpPr>
        <p:spPr>
          <a:xfrm>
            <a:off x="7547020" y="940158"/>
            <a:ext cx="4443211" cy="34163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Texto de propaganda “impressa” produzido com autoria, após as etapas de: </a:t>
            </a:r>
          </a:p>
          <a:p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Resgate e ativação de conhecimentos prévios relativos ao gênero textual propaganda;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Fundamentação teórica do gênero textual propaganda.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Da sequência didática “Propagando a propaganda”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8" y="1245125"/>
            <a:ext cx="9663464" cy="44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398643"/>
            <a:ext cx="10972800" cy="39756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 smtClean="0"/>
              <a:t>letra maiúscula em nome próprio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dirty="0" err="1" smtClean="0"/>
              <a:t>lorianópolis</a:t>
            </a:r>
            <a:r>
              <a:rPr lang="pt-BR" dirty="0" smtClean="0"/>
              <a:t> 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</a:t>
            </a:r>
          </a:p>
          <a:p>
            <a:r>
              <a:rPr lang="pt-BR" dirty="0" smtClean="0"/>
              <a:t>Identificar </a:t>
            </a:r>
            <a:r>
              <a:rPr lang="pt-BR" dirty="0"/>
              <a:t>e fazer uso de letra maiúscula e minúscula nos textos</a:t>
            </a:r>
            <a:br>
              <a:rPr lang="pt-BR" dirty="0"/>
            </a:br>
            <a:r>
              <a:rPr lang="pt-BR" dirty="0"/>
              <a:t>produzidos, segundo as </a:t>
            </a:r>
            <a:r>
              <a:rPr lang="pt-BR" dirty="0" smtClean="0"/>
              <a:t>convenções.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57" y="3518611"/>
            <a:ext cx="4286848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398642"/>
            <a:ext cx="10972800" cy="433346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 smtClean="0"/>
              <a:t>letra maiúscula em nome próprio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dirty="0" err="1" smtClean="0"/>
              <a:t>lorianópolis</a:t>
            </a:r>
            <a:r>
              <a:rPr lang="pt-BR" dirty="0" smtClean="0"/>
              <a:t> 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</a:t>
            </a:r>
          </a:p>
          <a:p>
            <a:r>
              <a:rPr lang="pt-BR" dirty="0" smtClean="0"/>
              <a:t>Apresentar um pequeno texto (gênero), evidenciando as convenções para uso da letra maiúscula e minúscula (nome próprio, início de frase).</a:t>
            </a:r>
          </a:p>
          <a:p>
            <a:r>
              <a:rPr lang="pt-BR" dirty="0" smtClean="0"/>
              <a:t>Reescrita de um texto onde todas as iniciais estão em letra minúscula, em que as crianças precisam colocar as maiúsculas conforme as convenções.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691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398643"/>
            <a:ext cx="10972800" cy="39756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/>
              <a:t>regra de regularidade </a:t>
            </a:r>
            <a:r>
              <a:rPr lang="pt-BR" dirty="0" smtClean="0"/>
              <a:t>contextual (</a:t>
            </a:r>
            <a:r>
              <a:rPr lang="pt-BR" dirty="0" err="1"/>
              <a:t>bai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dirty="0" err="1"/>
              <a:t>o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</a:t>
            </a:r>
          </a:p>
          <a:p>
            <a:r>
              <a:rPr lang="pt-BR" dirty="0"/>
              <a:t>Conhecer e fazer uso das </a:t>
            </a:r>
            <a:r>
              <a:rPr lang="pt-BR" dirty="0" smtClean="0"/>
              <a:t>grafias </a:t>
            </a:r>
            <a:r>
              <a:rPr lang="pt-BR" dirty="0"/>
              <a:t>de palavras com correspondências</a:t>
            </a:r>
            <a:br>
              <a:rPr lang="pt-BR" dirty="0"/>
            </a:br>
            <a:r>
              <a:rPr lang="pt-BR" dirty="0"/>
              <a:t>regulares contextuais entre letras ou grupos de letras e seu valor</a:t>
            </a:r>
            <a:br>
              <a:rPr lang="pt-BR" dirty="0"/>
            </a:br>
            <a:r>
              <a:rPr lang="pt-BR" dirty="0"/>
              <a:t>sonoro (C/QU; G/GU; R/RR; [...]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40" y="2679998"/>
            <a:ext cx="174331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398642"/>
            <a:ext cx="10972800" cy="445935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/>
              <a:t>regra de regularidade </a:t>
            </a:r>
            <a:r>
              <a:rPr lang="pt-BR" dirty="0" smtClean="0"/>
              <a:t>contextual (</a:t>
            </a:r>
            <a:r>
              <a:rPr lang="pt-BR" dirty="0" err="1"/>
              <a:t>bai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dirty="0" err="1"/>
              <a:t>o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</a:t>
            </a:r>
          </a:p>
          <a:p>
            <a:r>
              <a:rPr lang="pt-BR" dirty="0" smtClean="0"/>
              <a:t>Trazer um texto com repetição de palavras com RR e R (carro e caro, carreta e careta,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82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57" y="488969"/>
            <a:ext cx="5451685" cy="598682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55855" y="6335580"/>
            <a:ext cx="260153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/>
              <a:t>Wenidarc</a:t>
            </a:r>
            <a:r>
              <a:rPr lang="pt-BR" dirty="0"/>
              <a:t> Cintra.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212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43662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Aspectos a serem trabalhados e Direitos de Aprendizagem relacionados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2479" y="2128185"/>
            <a:ext cx="10972800" cy="445935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</a:t>
            </a:r>
          </a:p>
          <a:p>
            <a:r>
              <a:rPr lang="pt-BR" dirty="0"/>
              <a:t>regra de regularidade </a:t>
            </a:r>
            <a:r>
              <a:rPr lang="pt-BR" dirty="0" smtClean="0"/>
              <a:t>contextual (</a:t>
            </a:r>
            <a:r>
              <a:rPr lang="pt-BR" dirty="0" err="1"/>
              <a:t>bai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dirty="0" err="1"/>
              <a:t>o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</a:t>
            </a:r>
          </a:p>
          <a:p>
            <a:r>
              <a:rPr lang="pt-BR" dirty="0" smtClean="0"/>
              <a:t>Trabalhar a convenção (regra de regularidade contextual)</a:t>
            </a:r>
          </a:p>
        </p:txBody>
      </p:sp>
    </p:spTree>
    <p:extLst>
      <p:ext uri="{BB962C8B-B14F-4D97-AF65-F5344CB8AC3E}">
        <p14:creationId xmlns:p14="http://schemas.microsoft.com/office/powerpoint/2010/main" val="30488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5870139_TF03460637.potx" id="{9EDB2545-F345-4B2D-9D28-A0E8BECC57B1}" vid="{0FCA38F6-25A2-4296-9267-176A1E2DB94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da sessão de debate empresarial</Template>
  <TotalTime>189</TotalTime>
  <Words>577</Words>
  <Application>Microsoft Office PowerPoint</Application>
  <PresentationFormat>Personalizar</PresentationFormat>
  <Paragraphs>115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Apresentação na sessão de debate</vt:lpstr>
      <vt:lpstr>Análise de Produção</vt:lpstr>
      <vt:lpstr>Produção</vt:lpstr>
      <vt:lpstr>Apresentação do PowerPoint</vt:lpstr>
      <vt:lpstr>Aspectos a serem trabalhados e Direitos de Aprendizagem relacionados</vt:lpstr>
      <vt:lpstr>Aspectos a serem trabalhados e Direitos de Aprendizagem relacionados</vt:lpstr>
      <vt:lpstr>Aspectos a serem trabalhados e Direitos de Aprendizagem relacionados</vt:lpstr>
      <vt:lpstr>Aspectos a serem trabalhados e Direitos de Aprendizagem relacionados</vt:lpstr>
      <vt:lpstr>Apresentação do PowerPoint</vt:lpstr>
      <vt:lpstr>Aspectos a serem trabalhados e Direitos de Aprendizagem relacionados</vt:lpstr>
      <vt:lpstr>Apresentação do PowerPoint</vt:lpstr>
      <vt:lpstr>Aspectos a serem trabalhados e Direitos de Aprendizagem relacionados</vt:lpstr>
      <vt:lpstr>Aspectos a serem trabalhados e Direitos de Aprendizagem relacionados</vt:lpstr>
      <vt:lpstr>Aspectos a serem trabalhados e Direitos de Aprendizagem relacionados</vt:lpstr>
      <vt:lpstr>Aspectos a serem trabalhados e Direitos de Aprendizagem relacionados</vt:lpstr>
      <vt:lpstr>Aspectos a serem trabalhados e Direitos de Aprendizagem relacionados</vt:lpstr>
      <vt:lpstr>Aspectos a serem trabalhados e Direitos de Aprendizagem relacionados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Sessão de criatividade</dc:title>
  <dc:creator>Marco Cesar Krüger da Silva</dc:creator>
  <cp:lastModifiedBy>Professor Gesiel</cp:lastModifiedBy>
  <cp:revision>46</cp:revision>
  <dcterms:created xsi:type="dcterms:W3CDTF">2017-11-06T13:28:58Z</dcterms:created>
  <dcterms:modified xsi:type="dcterms:W3CDTF">2017-11-27T22:09:33Z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