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2"/>
  </p:notesMasterIdLst>
  <p:sldIdLst>
    <p:sldId id="294" r:id="rId3"/>
    <p:sldId id="288" r:id="rId4"/>
    <p:sldId id="293" r:id="rId5"/>
    <p:sldId id="287" r:id="rId6"/>
    <p:sldId id="267" r:id="rId7"/>
    <p:sldId id="259" r:id="rId8"/>
    <p:sldId id="258" r:id="rId9"/>
    <p:sldId id="260" r:id="rId10"/>
    <p:sldId id="261" r:id="rId11"/>
    <p:sldId id="263" r:id="rId12"/>
    <p:sldId id="264" r:id="rId13"/>
    <p:sldId id="265" r:id="rId14"/>
    <p:sldId id="270" r:id="rId15"/>
    <p:sldId id="272" r:id="rId16"/>
    <p:sldId id="271" r:id="rId17"/>
    <p:sldId id="262" r:id="rId18"/>
    <p:sldId id="289" r:id="rId19"/>
    <p:sldId id="273" r:id="rId20"/>
    <p:sldId id="275" r:id="rId21"/>
    <p:sldId id="290" r:id="rId22"/>
    <p:sldId id="284" r:id="rId23"/>
    <p:sldId id="282" r:id="rId24"/>
    <p:sldId id="285" r:id="rId25"/>
    <p:sldId id="286" r:id="rId26"/>
    <p:sldId id="278" r:id="rId27"/>
    <p:sldId id="276" r:id="rId28"/>
    <p:sldId id="281" r:id="rId29"/>
    <p:sldId id="291" r:id="rId30"/>
    <p:sldId id="29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71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7C835-33EC-4620-98CC-EB71E81634B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F8AA82FF-BA8F-4D21-ACF6-5B5D760B8632}">
      <dgm:prSet phldrT="[Texto]" custT="1"/>
      <dgm:spPr/>
      <dgm:t>
        <a:bodyPr/>
        <a:lstStyle/>
        <a:p>
          <a:r>
            <a:rPr lang="pt-BR" sz="1400" b="1" dirty="0"/>
            <a:t>Conteúdo/</a:t>
          </a:r>
        </a:p>
        <a:p>
          <a:r>
            <a:rPr lang="pt-BR" sz="1400" b="1" dirty="0"/>
            <a:t>métodos</a:t>
          </a:r>
        </a:p>
      </dgm:t>
    </dgm:pt>
    <dgm:pt modelId="{CA412068-0BED-4E74-9D21-1B7BB200226A}" type="parTrans" cxnId="{CF69C2EE-B4A6-4CFB-943F-BA866CA4F079}">
      <dgm:prSet/>
      <dgm:spPr/>
      <dgm:t>
        <a:bodyPr/>
        <a:lstStyle/>
        <a:p>
          <a:endParaRPr lang="pt-BR"/>
        </a:p>
      </dgm:t>
    </dgm:pt>
    <dgm:pt modelId="{8C8F38A8-D719-4175-A92C-52DC361EDAD0}" type="sibTrans" cxnId="{CF69C2EE-B4A6-4CFB-943F-BA866CA4F079}">
      <dgm:prSet/>
      <dgm:spPr/>
      <dgm:t>
        <a:bodyPr/>
        <a:lstStyle/>
        <a:p>
          <a:endParaRPr lang="pt-BR"/>
        </a:p>
      </dgm:t>
    </dgm:pt>
    <dgm:pt modelId="{7F3B0B4A-2988-4C51-B409-C0EAAE55DB04}">
      <dgm:prSet phldrT="[Texto]" custT="1"/>
      <dgm:spPr/>
      <dgm:t>
        <a:bodyPr/>
        <a:lstStyle/>
        <a:p>
          <a:r>
            <a:rPr lang="pt-BR" sz="1400" b="1" dirty="0"/>
            <a:t>Objetivos/</a:t>
          </a:r>
        </a:p>
        <a:p>
          <a:r>
            <a:rPr lang="pt-BR" sz="1400" b="1" dirty="0"/>
            <a:t>avaliação</a:t>
          </a:r>
        </a:p>
      </dgm:t>
    </dgm:pt>
    <dgm:pt modelId="{73676BC4-CFCA-4A05-8662-F293ACDF8537}" type="parTrans" cxnId="{D9F15049-CABD-4310-9030-CA8A1764FB76}">
      <dgm:prSet/>
      <dgm:spPr/>
      <dgm:t>
        <a:bodyPr/>
        <a:lstStyle/>
        <a:p>
          <a:endParaRPr lang="pt-BR"/>
        </a:p>
      </dgm:t>
    </dgm:pt>
    <dgm:pt modelId="{E60BB30B-18D1-425F-B71F-1574652E16E7}" type="sibTrans" cxnId="{D9F15049-CABD-4310-9030-CA8A1764FB76}">
      <dgm:prSet/>
      <dgm:spPr/>
      <dgm:t>
        <a:bodyPr/>
        <a:lstStyle/>
        <a:p>
          <a:endParaRPr lang="pt-BR"/>
        </a:p>
      </dgm:t>
    </dgm:pt>
    <dgm:pt modelId="{11E830CA-C5B8-443B-9CAB-F0ECBDAE3005}" type="pres">
      <dgm:prSet presAssocID="{50C7C835-33EC-4620-98CC-EB71E81634B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063C44-4A53-4EAD-BB98-9547B25C60D5}" type="pres">
      <dgm:prSet presAssocID="{F8AA82FF-BA8F-4D21-ACF6-5B5D760B8632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34354C-9637-4BC2-B887-427F254B64C6}" type="pres">
      <dgm:prSet presAssocID="{F8AA82FF-BA8F-4D21-ACF6-5B5D760B8632}" presName="gear1srcNode" presStyleLbl="node1" presStyleIdx="0" presStyleCnt="2"/>
      <dgm:spPr/>
      <dgm:t>
        <a:bodyPr/>
        <a:lstStyle/>
        <a:p>
          <a:endParaRPr lang="pt-BR"/>
        </a:p>
      </dgm:t>
    </dgm:pt>
    <dgm:pt modelId="{FD62E70F-7E38-4CBF-85BA-037062BB43DE}" type="pres">
      <dgm:prSet presAssocID="{F8AA82FF-BA8F-4D21-ACF6-5B5D760B8632}" presName="gear1dstNode" presStyleLbl="node1" presStyleIdx="0" presStyleCnt="2"/>
      <dgm:spPr/>
      <dgm:t>
        <a:bodyPr/>
        <a:lstStyle/>
        <a:p>
          <a:endParaRPr lang="pt-BR"/>
        </a:p>
      </dgm:t>
    </dgm:pt>
    <dgm:pt modelId="{176B71FA-FAD4-4479-9F8D-971B364490C4}" type="pres">
      <dgm:prSet presAssocID="{7F3B0B4A-2988-4C51-B409-C0EAAE55DB04}" presName="gear2" presStyleLbl="node1" presStyleIdx="1" presStyleCnt="2" custScaleX="13648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1C3C3D-0F89-412D-BF84-671CF45C414C}" type="pres">
      <dgm:prSet presAssocID="{7F3B0B4A-2988-4C51-B409-C0EAAE55DB04}" presName="gear2srcNode" presStyleLbl="node1" presStyleIdx="1" presStyleCnt="2"/>
      <dgm:spPr/>
      <dgm:t>
        <a:bodyPr/>
        <a:lstStyle/>
        <a:p>
          <a:endParaRPr lang="pt-BR"/>
        </a:p>
      </dgm:t>
    </dgm:pt>
    <dgm:pt modelId="{9A094E65-3BA5-46E5-97F0-DE0809CF4462}" type="pres">
      <dgm:prSet presAssocID="{7F3B0B4A-2988-4C51-B409-C0EAAE55DB04}" presName="gear2dstNode" presStyleLbl="node1" presStyleIdx="1" presStyleCnt="2"/>
      <dgm:spPr/>
      <dgm:t>
        <a:bodyPr/>
        <a:lstStyle/>
        <a:p>
          <a:endParaRPr lang="pt-BR"/>
        </a:p>
      </dgm:t>
    </dgm:pt>
    <dgm:pt modelId="{D69FE21E-2D98-43EC-A5C6-641FEF9DEEE2}" type="pres">
      <dgm:prSet presAssocID="{8C8F38A8-D719-4175-A92C-52DC361EDAD0}" presName="connector1" presStyleLbl="sibTrans2D1" presStyleIdx="0" presStyleCnt="2"/>
      <dgm:spPr/>
      <dgm:t>
        <a:bodyPr/>
        <a:lstStyle/>
        <a:p>
          <a:endParaRPr lang="pt-BR"/>
        </a:p>
      </dgm:t>
    </dgm:pt>
    <dgm:pt modelId="{3004EE96-DC23-42EE-85C3-A58B9825EC40}" type="pres">
      <dgm:prSet presAssocID="{E60BB30B-18D1-425F-B71F-1574652E16E7}" presName="connector2" presStyleLbl="sibTrans2D1" presStyleIdx="1" presStyleCnt="2" custLinFactNeighborX="-14271" custLinFactNeighborY="1978"/>
      <dgm:spPr/>
      <dgm:t>
        <a:bodyPr/>
        <a:lstStyle/>
        <a:p>
          <a:endParaRPr lang="pt-BR"/>
        </a:p>
      </dgm:t>
    </dgm:pt>
  </dgm:ptLst>
  <dgm:cxnLst>
    <dgm:cxn modelId="{D9F15049-CABD-4310-9030-CA8A1764FB76}" srcId="{50C7C835-33EC-4620-98CC-EB71E81634BE}" destId="{7F3B0B4A-2988-4C51-B409-C0EAAE55DB04}" srcOrd="1" destOrd="0" parTransId="{73676BC4-CFCA-4A05-8662-F293ACDF8537}" sibTransId="{E60BB30B-18D1-425F-B71F-1574652E16E7}"/>
    <dgm:cxn modelId="{9B8B2F5F-C1F8-4C9A-A338-DD8D5B3626DA}" type="presOf" srcId="{F8AA82FF-BA8F-4D21-ACF6-5B5D760B8632}" destId="{FD62E70F-7E38-4CBF-85BA-037062BB43DE}" srcOrd="2" destOrd="0" presId="urn:microsoft.com/office/officeart/2005/8/layout/gear1"/>
    <dgm:cxn modelId="{B37E9879-A236-4F7A-BCEA-2E5BDAA4A947}" type="presOf" srcId="{7F3B0B4A-2988-4C51-B409-C0EAAE55DB04}" destId="{176B71FA-FAD4-4479-9F8D-971B364490C4}" srcOrd="0" destOrd="0" presId="urn:microsoft.com/office/officeart/2005/8/layout/gear1"/>
    <dgm:cxn modelId="{0CE66014-BB60-4252-81DF-60E6AD034323}" type="presOf" srcId="{F8AA82FF-BA8F-4D21-ACF6-5B5D760B8632}" destId="{7734354C-9637-4BC2-B887-427F254B64C6}" srcOrd="1" destOrd="0" presId="urn:microsoft.com/office/officeart/2005/8/layout/gear1"/>
    <dgm:cxn modelId="{982A184E-74DD-419D-822B-A2E485C7262F}" type="presOf" srcId="{E60BB30B-18D1-425F-B71F-1574652E16E7}" destId="{3004EE96-DC23-42EE-85C3-A58B9825EC40}" srcOrd="0" destOrd="0" presId="urn:microsoft.com/office/officeart/2005/8/layout/gear1"/>
    <dgm:cxn modelId="{A435E575-31DF-4DFD-BBB8-D59E0EF28ED5}" type="presOf" srcId="{F8AA82FF-BA8F-4D21-ACF6-5B5D760B8632}" destId="{F7063C44-4A53-4EAD-BB98-9547B25C60D5}" srcOrd="0" destOrd="0" presId="urn:microsoft.com/office/officeart/2005/8/layout/gear1"/>
    <dgm:cxn modelId="{AFCB0898-B837-48C1-BAAC-BD4830B6A669}" type="presOf" srcId="{50C7C835-33EC-4620-98CC-EB71E81634BE}" destId="{11E830CA-C5B8-443B-9CAB-F0ECBDAE3005}" srcOrd="0" destOrd="0" presId="urn:microsoft.com/office/officeart/2005/8/layout/gear1"/>
    <dgm:cxn modelId="{EAC8A32E-9B34-4791-AAB3-43CDC0DDBAA4}" type="presOf" srcId="{8C8F38A8-D719-4175-A92C-52DC361EDAD0}" destId="{D69FE21E-2D98-43EC-A5C6-641FEF9DEEE2}" srcOrd="0" destOrd="0" presId="urn:microsoft.com/office/officeart/2005/8/layout/gear1"/>
    <dgm:cxn modelId="{162A2A25-61AB-44EB-8201-4142B1CD1FB1}" type="presOf" srcId="{7F3B0B4A-2988-4C51-B409-C0EAAE55DB04}" destId="{D01C3C3D-0F89-412D-BF84-671CF45C414C}" srcOrd="1" destOrd="0" presId="urn:microsoft.com/office/officeart/2005/8/layout/gear1"/>
    <dgm:cxn modelId="{CF69C2EE-B4A6-4CFB-943F-BA866CA4F079}" srcId="{50C7C835-33EC-4620-98CC-EB71E81634BE}" destId="{F8AA82FF-BA8F-4D21-ACF6-5B5D760B8632}" srcOrd="0" destOrd="0" parTransId="{CA412068-0BED-4E74-9D21-1B7BB200226A}" sibTransId="{8C8F38A8-D719-4175-A92C-52DC361EDAD0}"/>
    <dgm:cxn modelId="{A445AC25-42B6-4B03-938F-166366183EE2}" type="presOf" srcId="{7F3B0B4A-2988-4C51-B409-C0EAAE55DB04}" destId="{9A094E65-3BA5-46E5-97F0-DE0809CF4462}" srcOrd="2" destOrd="0" presId="urn:microsoft.com/office/officeart/2005/8/layout/gear1"/>
    <dgm:cxn modelId="{BB376544-CB77-44D5-8282-CD7E1D7D8D1F}" type="presParOf" srcId="{11E830CA-C5B8-443B-9CAB-F0ECBDAE3005}" destId="{F7063C44-4A53-4EAD-BB98-9547B25C60D5}" srcOrd="0" destOrd="0" presId="urn:microsoft.com/office/officeart/2005/8/layout/gear1"/>
    <dgm:cxn modelId="{2CB2725B-FE75-4BAF-93F7-F180BF324333}" type="presParOf" srcId="{11E830CA-C5B8-443B-9CAB-F0ECBDAE3005}" destId="{7734354C-9637-4BC2-B887-427F254B64C6}" srcOrd="1" destOrd="0" presId="urn:microsoft.com/office/officeart/2005/8/layout/gear1"/>
    <dgm:cxn modelId="{ECF5CAA7-6C1F-482B-8B06-D57693D9E340}" type="presParOf" srcId="{11E830CA-C5B8-443B-9CAB-F0ECBDAE3005}" destId="{FD62E70F-7E38-4CBF-85BA-037062BB43DE}" srcOrd="2" destOrd="0" presId="urn:microsoft.com/office/officeart/2005/8/layout/gear1"/>
    <dgm:cxn modelId="{53BB902E-71C4-4585-8F6C-ACA78E8C67AA}" type="presParOf" srcId="{11E830CA-C5B8-443B-9CAB-F0ECBDAE3005}" destId="{176B71FA-FAD4-4479-9F8D-971B364490C4}" srcOrd="3" destOrd="0" presId="urn:microsoft.com/office/officeart/2005/8/layout/gear1"/>
    <dgm:cxn modelId="{DFF19592-DE92-4429-AEC0-F0C5FEF674C6}" type="presParOf" srcId="{11E830CA-C5B8-443B-9CAB-F0ECBDAE3005}" destId="{D01C3C3D-0F89-412D-BF84-671CF45C414C}" srcOrd="4" destOrd="0" presId="urn:microsoft.com/office/officeart/2005/8/layout/gear1"/>
    <dgm:cxn modelId="{F3C10BA9-22EA-429D-B49E-69BADFE5837A}" type="presParOf" srcId="{11E830CA-C5B8-443B-9CAB-F0ECBDAE3005}" destId="{9A094E65-3BA5-46E5-97F0-DE0809CF4462}" srcOrd="5" destOrd="0" presId="urn:microsoft.com/office/officeart/2005/8/layout/gear1"/>
    <dgm:cxn modelId="{6968CC1F-A2C5-4A12-AFF4-81E60E2F7CB9}" type="presParOf" srcId="{11E830CA-C5B8-443B-9CAB-F0ECBDAE3005}" destId="{D69FE21E-2D98-43EC-A5C6-641FEF9DEEE2}" srcOrd="6" destOrd="0" presId="urn:microsoft.com/office/officeart/2005/8/layout/gear1"/>
    <dgm:cxn modelId="{73A4BF60-616A-4577-9E9E-4C15A8D5A4E0}" type="presParOf" srcId="{11E830CA-C5B8-443B-9CAB-F0ECBDAE3005}" destId="{3004EE96-DC23-42EE-85C3-A58B9825EC4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63C44-4A53-4EAD-BB98-9547B25C60D5}">
      <dsp:nvSpPr>
        <dsp:cNvPr id="0" name=""/>
        <dsp:cNvSpPr/>
      </dsp:nvSpPr>
      <dsp:spPr>
        <a:xfrm>
          <a:off x="2965151" y="142239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Conteúdo/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métodos</a:t>
          </a:r>
        </a:p>
      </dsp:txBody>
      <dsp:txXfrm>
        <a:off x="3414526" y="1945984"/>
        <a:ext cx="1336450" cy="1148939"/>
      </dsp:txXfrm>
    </dsp:sp>
    <dsp:sp modelId="{176B71FA-FAD4-4479-9F8D-971B364490C4}">
      <dsp:nvSpPr>
        <dsp:cNvPr id="0" name=""/>
        <dsp:cNvSpPr/>
      </dsp:nvSpPr>
      <dsp:spPr>
        <a:xfrm>
          <a:off x="1368154" y="894079"/>
          <a:ext cx="2218635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Objetivos/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avaliação</a:t>
          </a:r>
        </a:p>
      </dsp:txBody>
      <dsp:txXfrm>
        <a:off x="1863608" y="1305802"/>
        <a:ext cx="1227727" cy="802154"/>
      </dsp:txXfrm>
    </dsp:sp>
    <dsp:sp modelId="{D69FE21E-2D98-43EC-A5C6-641FEF9DEEE2}">
      <dsp:nvSpPr>
        <dsp:cNvPr id="0" name=""/>
        <dsp:cNvSpPr/>
      </dsp:nvSpPr>
      <dsp:spPr>
        <a:xfrm>
          <a:off x="3064649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4EE96-DC23-42EE-85C3-A58B9825EC40}">
      <dsp:nvSpPr>
        <dsp:cNvPr id="0" name=""/>
        <dsp:cNvSpPr/>
      </dsp:nvSpPr>
      <dsp:spPr>
        <a:xfrm>
          <a:off x="1080124" y="576072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74DC4-FD31-4166-966C-D7F2F6564F78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E663-4B40-485F-A851-B8747A401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5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EE663-4B40-485F-A851-B8747A4016B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9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92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4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3513">
              <a:lnSpc>
                <a:spcPts val="1199"/>
              </a:lnSpc>
            </a:pPr>
            <a:fld id="{81D60167-4931-47E6-BA6A-407CBD079E47}" type="slidenum">
              <a:rPr lang="pt-BR" spc="37" smtClean="0"/>
              <a:pPr marL="23513">
                <a:lnSpc>
                  <a:spcPts val="1199"/>
                </a:lnSpc>
              </a:pPr>
              <a:t>‹nº›</a:t>
            </a:fld>
            <a:endParaRPr lang="pt-BR" spc="37" dirty="0"/>
          </a:p>
        </p:txBody>
      </p:sp>
    </p:spTree>
    <p:extLst>
      <p:ext uri="{BB962C8B-B14F-4D97-AF65-F5344CB8AC3E}">
        <p14:creationId xmlns:p14="http://schemas.microsoft.com/office/powerpoint/2010/main" val="268013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-6025" y="1290633"/>
            <a:ext cx="91560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2084540"/>
            <a:ext cx="8229600" cy="333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43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2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3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6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0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5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10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9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73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78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9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0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74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1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16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93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F237F-10B0-4839-A481-5A5B200049A3}" type="datetimeFigureOut">
              <a:rPr lang="pt-BR" smtClean="0"/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B955-FF63-482C-A942-0FFD1713D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9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18C7-C592-4F76-9A98-F3C07AC6350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05C0-7A4A-4B38-968C-25D55A9F9ED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46568" y="1648141"/>
            <a:ext cx="591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8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</a:rPr>
              <a:t>29/11/2017  </a:t>
            </a:r>
            <a:r>
              <a:rPr lang="pt-BR" sz="1800" b="1" kern="1200" dirty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</a:rPr>
              <a:t>- </a:t>
            </a:r>
            <a:r>
              <a:rPr lang="pt-BR" sz="1700" b="1" kern="1200" dirty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</a:rPr>
              <a:t>Formador Local: Prof. Gesiel Pereira da Silveira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5498" y="2132856"/>
            <a:ext cx="8452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Período 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matutino 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(das 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8:00h 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– 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11:45h</a:t>
            </a:r>
            <a:r>
              <a:rPr lang="pt-BR" sz="3200" b="1" kern="1200" dirty="0" smtClean="0">
                <a:ln w="1905"/>
                <a:gradFill>
                  <a:gsLst>
                    <a:gs pos="0">
                      <a:srgbClr val="963334">
                        <a:shade val="20000"/>
                        <a:satMod val="200000"/>
                      </a:srgbClr>
                    </a:gs>
                    <a:gs pos="78000">
                      <a:srgbClr val="96333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333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)</a:t>
            </a:r>
            <a:endParaRPr lang="pt-BR" sz="3200" kern="1200" dirty="0" smtClean="0">
              <a:solidFill>
                <a:schemeClr val="accent2">
                  <a:lumMod val="50000"/>
                </a:schemeClr>
              </a:solidFill>
              <a:latin typeface="Calibri"/>
              <a:ea typeface="+mn-ea"/>
            </a:endParaRPr>
          </a:p>
          <a:p>
            <a:pPr lvl="0" algn="just"/>
            <a:endParaRPr lang="pt-BR" sz="2400" kern="1200" dirty="0" smtClean="0">
              <a:solidFill>
                <a:schemeClr val="accent2">
                  <a:lumMod val="50000"/>
                </a:schemeClr>
              </a:solidFill>
              <a:latin typeface="Calibri"/>
              <a:ea typeface="+mn-ea"/>
            </a:endParaRPr>
          </a:p>
          <a:p>
            <a:pPr lvl="0" algn="just"/>
            <a:r>
              <a:rPr lang="pt-BR" sz="2400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</a:rPr>
              <a:t>Tema:</a:t>
            </a:r>
            <a:endParaRPr lang="pt-BR" sz="2400" kern="1200" dirty="0" smtClean="0">
              <a:solidFill>
                <a:schemeClr val="accent2">
                  <a:lumMod val="5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761" y="909477"/>
            <a:ext cx="8506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kern="12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FORMAÇÃO </a:t>
            </a:r>
            <a:r>
              <a:rPr lang="pt-BR" sz="5400" b="1" kern="12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n-ea"/>
              </a:rPr>
              <a:t>PNAIC - 3º ANO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7725" y="3212976"/>
            <a:ext cx="7700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AVALIAÇÃO E OS </a:t>
            </a:r>
          </a:p>
          <a:p>
            <a:pPr algn="ctr"/>
            <a:r>
              <a:rPr lang="pt-BR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DIREITOS DE APRENDIZAGEM</a:t>
            </a:r>
            <a:endParaRPr lang="pt-BR" sz="48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5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4010" y="548680"/>
            <a:ext cx="8463230" cy="415498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 smtClean="0"/>
              <a:t>Nossa concepção deve evoluir para a perspectiva de uma avaliação FORMATIVA, tendo como princípios: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 smtClean="0"/>
              <a:t>Intencionalidade </a:t>
            </a:r>
            <a:r>
              <a:rPr lang="pt-BR" sz="2200" b="1" dirty="0"/>
              <a:t>clara: avaliar para </a:t>
            </a:r>
            <a:r>
              <a:rPr lang="pt-BR" sz="2200" b="1" dirty="0" smtClean="0"/>
              <a:t>promover;</a:t>
            </a:r>
            <a:endParaRPr lang="pt-BR" sz="22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Tarefas frequentes, gradativas e complementares </a:t>
            </a:r>
            <a:r>
              <a:rPr lang="pt-BR" sz="2200" b="1" dirty="0" smtClean="0"/>
              <a:t>com </a:t>
            </a:r>
            <a:r>
              <a:rPr lang="pt-BR" sz="2200" b="1" dirty="0"/>
              <a:t>registros </a:t>
            </a:r>
            <a:r>
              <a:rPr lang="pt-BR" sz="2200" b="1" dirty="0" smtClean="0"/>
              <a:t>significativos;</a:t>
            </a:r>
            <a:endParaRPr lang="pt-BR" sz="22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Análise qualitativa e devolução ao </a:t>
            </a:r>
            <a:r>
              <a:rPr lang="pt-BR" sz="2200" b="1" dirty="0" smtClean="0"/>
              <a:t>aluno;</a:t>
            </a:r>
            <a:endParaRPr lang="pt-BR" sz="22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Replanejamento de ações diferenciadas individuais e grupais: ação </a:t>
            </a:r>
            <a:r>
              <a:rPr lang="pt-BR" sz="2200" b="1" dirty="0" smtClean="0"/>
              <a:t>mediadora.  (pag. 33)</a:t>
            </a:r>
            <a:endParaRPr lang="pt-BR" sz="2200" b="1" dirty="0"/>
          </a:p>
        </p:txBody>
      </p:sp>
      <p:pic>
        <p:nvPicPr>
          <p:cNvPr id="5124" name="Picture 4" descr="http://3.bp.blogspot.com/-iKpPdnRT3K8/Um--eRAGoaI/AAAAAAAAEG8/NfLpqiQ9_SA/s320/trabalhos+em+sala+de+aula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cinadoestilodevida.com.br/wp-content/uploads/2010/11/bole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1" y="4723738"/>
            <a:ext cx="45538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equiz.com.br/static/servico03-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50" y="2564904"/>
            <a:ext cx="3311691" cy="17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png;base64,iVBORw0KGgoAAAANSUhEUgAAAMMAAADwCAMAAACKTyCbAAAAhFBMVEX///8AAADm5ua8vLxQUFCMjIzCwsLt7e3o6OhISEj4+PjLy8uVlZV+fn6SkpJ1dXWioqKGhobT09OpqalFRUVAQEDb29u9vb2xsbFOTk61tbU1NTU7OzvNzc3FxcUsLCxnZ2dfX18ZGRmdnZ0kJCRubm4uLi5dXV2AgIARERELCwseHh5rJjS0AAATgElEQVR4nO1diZKiOhQ17EbFBgUFN9x7+f//e7lZIGAgoHaLr+ZUTY1baw7J3W/CYPAP//CWsOfjVw/hQYwQw/XVA3kARmAHlMTUcV49lkdgntlc2OGrR/IAsBFTEpfo1SN5DGlCabj41QN5CD5dUtP3JuEuIiBxfPU4HgOm62n41hpqMIjnX0DDq7xsGG+1xFI6F3HptRChifmi8dyFJVWzJRJXeOmt5MQDy32Ql9Oezs3Hy0Z0D+w5GfJ3IQIB2u3IK8v7vs19kf2HKz9086fEDzkQmbhPsOPJs0bVDTgDZzYQT2cTkOs7bUf8+bxxUaRza95GxWAXRCDjz1zkUBLre37SCfSf6YQPHi+4BkHzR0/kc3v+eEsEegOkOi4nnLoD5N810noQDhff55HPeGGm9YPyQLK5XYg35B+4Imm3n8tQNkbPDhRj0yRqwjHNBTNmaGrbgav+rLEq2wWDkLh2mwiH+fS/ZuWXAebzEVlzpY/E/aeteG6RZ7uOvzLjl6rqvjwPcWRZ1o79jKuQj/ir5HngO0gkuzEsQjRbmDXz/QxsbD4fx4VZ5bH5kZcTJl7HLh50wnxOFjBTJZkfbPV/cCdGo4lIcNgVGxDSUFuoY0yM36qb3Y3o1TcMqqzRyZo/Y8C3sK3rGuWwrCST3qQk0Ig/wyRm7eTCfqLi8cfQutBl5T28qo4oLr7D9UBBDdEI4zGSsPDymCH9Js+F0AfS4zawUelpTHUd2mlskxZkcUZCTXh0AnYzpEAeW1PfW6xkeHw/ByIbzidcNN9+iAPoecsHy+P7ljxmYjYInHP+ApcDtpz41Qe6HdxwxsHdSUKEDY+u2aijdijBjdm6LwhQ30NcduwZLsv+oZ+5pyLRPhGFpxf4D5GfwgM58/MxTIhOn6sUels4X/n4z9WfFY5UOhySt7/oL6eSij128JtSREUvGizsaHAuDzi2QdCW5r3T4UqLqJRr3Sx8ab0HkDqjPhOEqEcmE9td+3jIYfmFiP6bVi/69gi/H91nw91hWXx96jMtbdsHoy05aTH1eGAGQA5W7EWrtX71TowDmg3O1kDhcHgQqKySOyjsQRsREfDSnAU4HXR9VX3ykMmfS2eCCTNxOU50OG4UNa9ng+d5XDQjAx0rraMb0TURUnlsnQSy0Pe8+O21VcjGFLsK8xMkRKufFiifooirWq+axanjQALSgPCv87WOtk+uauYsjrkxbQY+o6AcBixtWcduiXq9GUsgYg4q2JjbCI8oNB0HaaIWDYYlNI9Mw9gzPYXxWRWUeGUB8e2q3zQwnYy+BY/dnINGLgwkjyhrvsge+wG9cIBDoVqWU1TFsOpj4kioYo//7+riulEnv2SwQlZiaT9l39oDCmbTviIy9ZFk+9DYK+VaQWuBbYgP1M6FOg7E7+pAYdoq1IVVrfrcho14jVmVlOtYjoljspnbpmbCv+BI05na+Jpz+Ji0iRvCdRtHjFAYqyYXs5WILmRsgtXCL1igNREQcxDOLos1i6nJfE7IEPca88Q4fKANWrsD59KsAJZtnEkyqpo8CR/q1wAXIQrxObylxOPHulrEaaZUB9hCAeT/NL+IDiDGwWowIpFTelMTKOOIhnoOWd3ckwt94DrnWjFaQSL7hhwu2BjimiNd+oupwM8ZaCgdhxhlWgbELtQt3wNKUzuzYETZt+J9m+NTzFcMrocZ6zjM2LwHiMZzGg5ntNFyyFDdekuRRa4+c4Ozqi3FgV0kTJ0NsyOrmMzd+YQ06eA5IzlBnxBHaDi0iQ9RrWOQoWnxuMoB7BlZTpBqDZLrFblURkwqQrrk11AoezJ1mMS0TTLttYisiFDW+WdnHQcJxiCkokNfBhncNPhMQ2FzPwPymWWjgj21yGnu6nnuZQ6HJg5r22WmHtHZmFPf3Kq9vEnJb0itpmlbaVxg+AKU1H4mLNb16FA1rIKD46MPFnLFuf2LXOJ+7GspfKCS47BslIeV3smY5nl4BdC38N0+bsRecBhskRgszcNCTO4Bm/oSiY304xI46+3bB/ppelusxSW6VN9i+QBIs+Y2HOIHV3CbVv+ggN3GaHF86jksGzkQX4OuklQhn4iGWbCUx3mOiYzf4xyUHiSHzT1kZ6ItgsV6X8mzmn0RnJ2JCfNpXiwoxw4/sbdCCSyjsYinic1AU8ah0dng+bERGo00JIyDMiAoIdYFjXjOnAg8SCpDW4P1o5IwlupxU8SKExCGW0nNemIcoC5q2M2OSYxQve0wWN0NQYqqHdB3SY0nhYCM5YWzr/pQBKNKLphzAKFfpoOsYc6M+ozVlqWBx2aHrFbFf9iv8odjeTleFRyI2JS0J+cA1z9NSUxe/6P1vpKJIsdcsFi7ddHg+RzIb7skjojVHDKYpiIlXcGC93zSMo/eJ+SIy18ncTjKHMRaCl0pZ74rT3bA/BYIEucjZZ3aYX8Xo5+aazwWJmZCfKX2Sc2wNGcSBznVWKQQGloAJ3xWnACyG4r4a4sSnxXSavygEGXFD7ZI2gjEE3lBWAfBfhvlEosDaf1cF3UsJiXvRsHhAqnW1CGKP1G7IXF+PacPNO6EeS+TVeSJXebzkX/BqMHOnUuTr9CtEcs9Y0gjKr8hzmXgEQ5AAtIwwVrSbMTX8IgPgiGOgNWetPl6BdOI86LFKNXfxHnk+RAHHJ3YmilMLc0Zu2IdhxDafdyVfyfXn5LY+f5cqTljET4b1mNNYCMQO7nvh9ZGgUPAzD+NJRy11kjxuT5NtkXM7XXgOqv65kMxPx/1ct8SZrk35QpXB3wNzNPaJsh4pOz7mBrGR32aFXRrwmTiS1mXIUY6gZlYPsyhgj3UgSD56iLuq2MXaraqmQDdNAWLU40PGejmBaY0lV2PC0kBPpODDauY5jdgCMKfwhelGQVFDbmZwUr1LrdyS/hTdedmGnTggJeSNnebTOIYkYCV+howAk2YMzlzn6OGA5UJdCAk6oJlk6gk2ovRYh4m80KBNyrLMZrTuiJZBCMtB4wGm+8mDtzf2JD/a3wmKNS2rYqT8Jf2MaXzdWMGAjiwhPJwo+VABCFaw7etawOEGRoOl6BHG0osbTnkie511vg54MCceqsNB46ormFG5FkbOYSrVv6S2N/UkC9iOBYc9GspR1SX4xD+RCMHsNOWvqcg56DhGw9zDkOcteawrmuQMLgcaDm0iR94O9leE/E5KOcA/zdzIPLIZzWr+wh6JgdWcNf2621lDr6GwwRND5rQRXBork2f23GgJPT90F04nIk7pCtSCA6okUN8aBlPN/bsCnThAB6dMWsuKIq6g2aMp5tQ9wFQeTi25OAPrMGyuRAv9D58YcMg9zUO2V3YHFDCa8F6DpBTSps3HYhcL7VMi3q9Xhcn3YUjWo9bcjiASjcbc/ZHwYHG1Sir63AHX78x790Jcg1FNw8QEzioyTitivqPC4Xj2hRu+nQONBS96OwD+dRo2yyrkVzD8uZQKKtpUluiphpKN4BfdXLZ8vzU2Ic4+NT0OUTlnA0NetQ9fsRnqq9ldcT2ALEo5bBo7y/VYR0ZA9kmsR6/uUqEzk+M5ULkGIOWMZAWqz0R60RePh6o0bXCRcQ/aPW0vRRwkZ7FgQwWfKGlfOEzCNaT2yzovtmEdAVGfnrRcIhNU7vnIf6ZDVLqbcrJHddeKzUU6tgx34yE5vi3jXu1Jki/52FK7RaVgUR2rEKTvPJZ1VB1/Vf34XqK2XaIBkeN105/LGtYG5PweqjhQnPnXGYBJG6uut9cxeyEGbLibd5f2Qg3OrAIV5nlL2q6LvuYtKKOlecDRuyxjv0C+V6JNnlWJ7B9kFJ7cav3J0XZKaYbPGS5GCtIfNc2knWEe52yWrCmv7VAse+htKzCk/QFvMfVKlYU5JZOZTMPfe7PIIEtVs2ddWr9xIZHE2LJulhUy0pNl/W4zovlckXom85Exl+g+x6esG1Q9LW6vO+7E9YJ+Kcztldn+XUzkRFdUoW9iHZQvM5yuTEOT5GJUKTkRo0uaS2Otn+B/m5zsFSotZAlJxzx1dCnM70WcgG5poeXU5gvoWa3ugkxa4G/Kj1Rlr7MfSZ2DEshF3S9PUZi+533DjgPhIeGy9Z+pHC1DbfkMxmMhMhQuY/LxLGQQ+dh4TrOk5XSTGZ0Lx1XUd4OJZb1nacgmUzcvQc1LEoO+p71h0Dlwl/AEsLUFEItgvdJhyeVFW/7xUhqcZmtnpZpUILGEhdyvUO+/MFesDOWmIzcdd7SBiaReyyO39AH9yTQXPxJqrUTvUwTDZzEobtOYXuRef+bj05/cIRLxrayFhd8x4MIg50rE7f1FBj49mnRyD6864iEznDtsj2A52w7GksQD2t7LRTftVihtQ2fn9Hm7y67Mx5D/FOO38KUH/7Bt5WdW2vHvfBc/h6Xagya8v4Oj9cbhm0u6Az2XTq/uJm+EZebus5CkPL5ZixTuycbztG52eP0d9jd1r7NfItmwLdnDJ3bPXE5YnP54jO+Tor402QNqwSGmW+39ImcBjc2Y2b7CQlLOsj+L+CUKV5MpZKVIe/hvVgVQNiEjFcJAoeSA9Hx5T61BvTgACwlB/eM5H0/xHhN1ARuzqp4BVKUKV4FDpLLiYn3sDBNk+2J4+cKUPzeESsdcFbnlGalXBMWKX9suM/LQT0NU/WYjsYpo2cwAbxYCoqsLn2kf4M6DuPKwj+StcRW171np/0e6jjYKT1DisiAxGbyCWfS7p99+NajqOHwEQ7EuQEgA8j32LJi6mmdEES9ObdSzWFTqfPJKSfwESkJtq3DMFz64IVmbqLkENbXKmEfMn+4hDBBdKd/Oc+q53VFuO7KAZqf5ac4l5bfzGE0YQbHNiU3LbxxAwdcPmCDCIvj0SOgfl60nMz87IxYOhcAd9iXkiP+RofXeK8T4lPzZsOzIyK2DhxGhXbaHCp7Zf4Ke9oxYTosZPMDOogOHCxpY0L4IpkQa5jlWYnqh0RzBw57ubc2RKdXKacce5qHtYHPXRzwqa4X+C8RBrwH/C4OA2PY8lCbX0bqzDtwsMobef1uJ5f8HrqsJbfca46T388Tt0MX+1Dplw/6cpx8Fw7VxPDdZzM/GbjD3svvSrHlqZ0rDwB3qCpWN9uH99SkfwG4Q8x8c5bJpg824kEOzhNbZR/AQxzc7P05lPeCvwx3c8BgG/zOZxr/Bu7mYEJ/6fbUhxvY3M1hQe3b9W8Kos24m8OWpvx7wqF9zzEKfNMTiVlWtrj2Yi1N2kcBKDjKedmPhelEF8d8VaLmLqBPw1FVV97p1iIgD6Vz+jiet5/ibrTOd5VkeoNcOK/PmvchIvXUZ0EoUNFLL+p2qMAIbDhzNmgplb3kwPeFoQOtPye6LTalnHNfONB7PlxuZLTuBikle9YXDhThSqUvzcXtWcalnMCoTxwUZ/8KQN+GFDLLOhTv34SDkJU5Cznl4Bk/ccvm41AYLTWkMcOZzP3IaXA0z4OCAz0bu+N9RH4ZZ/3wJQ78jPJFj1bSoBuHz4T2mB57kVcqADuqWnOAc1nmwx40AZVx1A6eA+zekp3b2jd8tOVAPQ2zV6Is0JpDL3JJavzj0A/849APtOfQM8MmYXNqy6F14P33CNm9sfSuXx/yks0ga+rsvz8HaG2NEUremAPtZRgR/ROoj/d9Bw6079uFo9rVuuodODCvDs65V97M7z04TNn/7NDFd+RwzDk43vxNORgJ43AktsyQ76WYow81Hw34fUTwlW0fwEZM4mbDKG6S99Vq/9xLIe6Fkt8TJd/PEaI5uxdvP3p9GiD2qWQ3HEbg7o0CxX6zvuH8xXJGKg7921WjhrgjXiZqJRKHHscOJQg5sIsbPr4th8GB9w7kHLbvx+Er58ALdW6L2930AzmHb379MTrxzPDxXTjk+sjiwl3USd6GQ5r3TfKeV5lDb3ZmafDF6yJi7DKHPvSLtYHQR2RG6NhdiUP/fVaGnMOGjz0UHMbvyIEJ9Ujs+h7tTv2qXdVC4iBubyX0UdZ0U7I+oZGD5p6PfUHOIfx5fw7iHn5vzYGfjixz6Mm+GR1kDjTHXXCw0FfvY2kKJHHI85b5e72PpSn8/wGHcc7BmFP/6N04rOG+zHnvd/ZGHFyjdE5OwYFmMt6BA15IiVXLD4quZ2YPShx62dad2nlKFc6VMcgruWOXoXVcygV0OGP272DMv9n4bbKebvZMXhE6ePmtTQctbkv658BwzPPamtf35AE7Q4qj3d5xmLGzHxsAFdKfPnPwLPSlGZGP7Cvazop8ht0zDrGu5p8mCEUn9LMqOGzuPif3V5CfV2Ll5y4Z8llpXlpo3PxQQrh3k9sjGm5g29VS1TA/totWFOk5lL5VmDYn8cnqOvaqFw6nTT0a/DCsuOhb9ww4a3OHfvms2e7AdBXdUqht/iTL8PIGpUUIeBoaWGNiGrO/GskD2DedNg33GJ30qmFdCXxuPDJ7YcONA/5sNHfiCHqq/m0MZ3r1YU9ZI8DVaFwvGPU/nQ9n0TTZAnzt3f6BW5jECK79+vP54Fzm3tmKKqh/jhr2CeDXnUvWATE7+7tmuxycwfQOdbrlZ8n3qMAYvgMHJhfMB1TIxrvUS7Eh9kxbVlRZ/+O3aUYBWIlV5KHEea9ugGrvYdxTQEjxWfFw32kffo7UKe2RffVw7oQUwNYo3X/4h3/4h3/4Bw3+A2747k4hJOzl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http://cr.i.uol.com.br/piada3/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57946"/>
            <a:ext cx="4344417" cy="34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61422" y="160338"/>
            <a:ext cx="5043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REFLETIR...</a:t>
            </a:r>
            <a:endParaRPr lang="pt-B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7975" y="960790"/>
            <a:ext cx="8440489" cy="163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 smtClean="0"/>
              <a:t>O registro avaliativo do professor, com relação à aprendizagem do aluno, independente de qual seja, só tem sentido prático se o professor sabe o que está avaliando e porquê.</a:t>
            </a:r>
            <a:endParaRPr lang="pt-BR" sz="2300" b="1" dirty="0"/>
          </a:p>
        </p:txBody>
      </p:sp>
    </p:spTree>
    <p:extLst>
      <p:ext uri="{BB962C8B-B14F-4D97-AF65-F5344CB8AC3E}">
        <p14:creationId xmlns:p14="http://schemas.microsoft.com/office/powerpoint/2010/main" val="41136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381" y="4690010"/>
            <a:ext cx="3709910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Condições </a:t>
            </a:r>
            <a:r>
              <a:rPr lang="pt-BR" b="1" dirty="0"/>
              <a:t>dignas </a:t>
            </a:r>
          </a:p>
          <a:p>
            <a:pPr algn="ctr"/>
            <a:r>
              <a:rPr lang="pt-BR" b="1" dirty="0"/>
              <a:t>não são condições </a:t>
            </a:r>
            <a:r>
              <a:rPr lang="pt-BR" b="1" dirty="0" smtClean="0"/>
              <a:t>iguais.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763688" y="5661248"/>
            <a:ext cx="3592080" cy="92333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Ser justo é oferecer condições dignas de aprendizagem para todos.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62331" y="4475350"/>
            <a:ext cx="231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Yves De La Taille, 2001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979712" y="188640"/>
            <a:ext cx="4983694" cy="4247317"/>
          </a:xfrm>
          <a:prstGeom prst="rect">
            <a:avLst/>
          </a:prstGeom>
          <a:solidFill>
            <a:srgbClr val="FFFF7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/>
              <a:t>... numa </a:t>
            </a:r>
            <a:r>
              <a:rPr lang="pt-BR" sz="2000" b="1" dirty="0"/>
              <a:t>perspectiva de educação inclusiva, é preciso assegurar condições para que as diferenças não sejam vistas como obstáculos a serem vencidos ou superados, e sim como uma dimensão constitutiva da prática pedagógica, que precisa ser considerada em todos os momentos: no planejamento, na realização das intervenções pedagógicas, nos processos avaliativos.</a:t>
            </a:r>
          </a:p>
        </p:txBody>
      </p:sp>
    </p:spTree>
    <p:extLst>
      <p:ext uri="{BB962C8B-B14F-4D97-AF65-F5344CB8AC3E}">
        <p14:creationId xmlns:p14="http://schemas.microsoft.com/office/powerpoint/2010/main" val="1686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26"/>
            <a:ext cx="7065149" cy="68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272808" cy="6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viagemdosargonautasdotcom.files.wordpress.com/2012/11/248508_361451710603541_5461282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8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764704"/>
            <a:ext cx="871296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dirty="0" smtClean="0"/>
              <a:t>	A atividade pedagógica somente é pedagógica se ela mobiliza as ações mentais dos sujeitos, visando a ampliação de suas capacidades cognitivas e a formação de sua personalidade global. </a:t>
            </a:r>
          </a:p>
          <a:p>
            <a:pPr algn="just">
              <a:lnSpc>
                <a:spcPct val="150000"/>
              </a:lnSpc>
            </a:pPr>
            <a:r>
              <a:rPr lang="pt-BR" sz="2600" b="1" dirty="0"/>
              <a:t>	</a:t>
            </a:r>
            <a:r>
              <a:rPr lang="pt-BR" sz="2600" b="1" dirty="0" smtClean="0"/>
              <a:t>Essa formação de ações mentais ou novos usos de uma ação mental requer, por parte dos alunos, uma atividade de estudo e, da parte dos professores, a mediação didática, precisamente a intervenção intencional na formação de processos mentais do aluno. </a:t>
            </a:r>
            <a:r>
              <a:rPr lang="pt-BR" sz="2600" b="1" dirty="0"/>
              <a:t>(LIBÂNEO,1994)</a:t>
            </a:r>
          </a:p>
        </p:txBody>
      </p:sp>
    </p:spTree>
    <p:extLst>
      <p:ext uri="{BB962C8B-B14F-4D97-AF65-F5344CB8AC3E}">
        <p14:creationId xmlns:p14="http://schemas.microsoft.com/office/powerpoint/2010/main" val="29865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2" y="1124744"/>
            <a:ext cx="8773749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6456" y="692696"/>
            <a:ext cx="3855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Planejamento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482213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</a:pPr>
            <a:r>
              <a:rPr kumimoji="1" lang="pt-BR" sz="320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Atividade de aprendizagem 	     ações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endParaRPr kumimoji="1" lang="pt-BR" sz="32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pt-BR" sz="320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Objetivos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pt-BR" sz="320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Conceitos/conteúdos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pt-BR" sz="320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Estratégias/metodologia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pt-BR" sz="3200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Avaliação</a:t>
            </a:r>
          </a:p>
        </p:txBody>
      </p:sp>
      <p:sp>
        <p:nvSpPr>
          <p:cNvPr id="4" name="Seta para a esquerda e para a direita 3"/>
          <p:cNvSpPr/>
          <p:nvPr/>
        </p:nvSpPr>
        <p:spPr bwMode="auto">
          <a:xfrm>
            <a:off x="5868144" y="1628800"/>
            <a:ext cx="1018376" cy="4846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0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81000"/>
            <a:ext cx="8159824" cy="83820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PLANEJAMENTO: ELEMENTOS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196752"/>
            <a:ext cx="823183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Relação dialética no processo pedagógico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Avaliação: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justaposta </a:t>
            </a:r>
          </a:p>
          <a:p>
            <a:pPr marL="0" indent="0">
              <a:buNone/>
            </a:pPr>
            <a:r>
              <a:rPr lang="pt-BR" dirty="0"/>
              <a:t>aos objetivos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finalidade </a:t>
            </a:r>
          </a:p>
          <a:p>
            <a:pPr marL="0" indent="0">
              <a:buNone/>
            </a:pPr>
            <a:r>
              <a:rPr lang="pt-BR" dirty="0"/>
              <a:t>desenvolvimento</a:t>
            </a:r>
          </a:p>
          <a:p>
            <a:pPr marL="0" indent="0">
              <a:buNone/>
            </a:pPr>
            <a:r>
              <a:rPr lang="pt-BR" dirty="0"/>
              <a:t>dos alunos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2236638"/>
              </p:ext>
            </p:extLst>
          </p:nvPr>
        </p:nvGraphicFramePr>
        <p:xfrm>
          <a:off x="2555776" y="2348880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0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2420888"/>
            <a:ext cx="7983272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“ACOMPANHAMENTO  DO  PROCESSO  DE  APRENDIZAGEM”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Emerson Rolkouski - Caderno 10, página 21-37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latin typeface="Calibri"/>
            </a:endParaRPr>
          </a:p>
          <a:p>
            <a:pPr lvl="0"/>
            <a:r>
              <a:rPr lang="pt-BR" sz="2800" b="1" dirty="0" smtClean="0">
                <a:ea typeface="+mn-ea"/>
                <a:cs typeface="+mn-cs"/>
              </a:rPr>
              <a:t>“AVALIAÇÃO </a:t>
            </a:r>
            <a:r>
              <a:rPr lang="pt-BR" sz="2800" b="1" dirty="0">
                <a:ea typeface="+mn-ea"/>
                <a:cs typeface="+mn-cs"/>
              </a:rPr>
              <a:t>NA ALFABETIZAÇÃO </a:t>
            </a:r>
            <a:r>
              <a:rPr lang="pt-BR" sz="2800" b="1" dirty="0" smtClean="0">
                <a:ea typeface="+mn-ea"/>
                <a:cs typeface="+mn-cs"/>
              </a:rPr>
              <a:t>NA </a:t>
            </a:r>
            <a:r>
              <a:rPr lang="pt-BR" sz="2800" b="1" dirty="0">
                <a:ea typeface="+mn-ea"/>
                <a:cs typeface="+mn-cs"/>
              </a:rPr>
              <a:t>PERSPECTIVA DE </a:t>
            </a:r>
          </a:p>
          <a:p>
            <a:pPr lvl="0"/>
            <a:r>
              <a:rPr lang="pt-BR" sz="2800" b="1" dirty="0">
                <a:ea typeface="+mn-ea"/>
                <a:cs typeface="+mn-cs"/>
              </a:rPr>
              <a:t>UM CURRÍCULO </a:t>
            </a:r>
            <a:r>
              <a:rPr lang="pt-BR" sz="2800" b="1" dirty="0" smtClean="0">
                <a:ea typeface="+mn-ea"/>
                <a:cs typeface="+mn-cs"/>
              </a:rPr>
              <a:t>INCLUSIVO”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Evangelina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Maria Brito de Faria </a:t>
            </a:r>
            <a:r>
              <a:rPr lang="pt-BR" sz="1500" dirty="0">
                <a:solidFill>
                  <a:prstClr val="black"/>
                </a:solidFill>
                <a:ea typeface="+mn-ea"/>
                <a:cs typeface="+mn-cs"/>
              </a:rPr>
              <a:t>(Professora da Universidade Federal da Paraíba</a:t>
            </a:r>
            <a:r>
              <a:rPr lang="pt-BR" sz="1500" dirty="0" smtClean="0">
                <a:solidFill>
                  <a:prstClr val="black"/>
                </a:solidFill>
                <a:ea typeface="+mn-ea"/>
                <a:cs typeface="+mn-cs"/>
              </a:rPr>
              <a:t>);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Marianne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Carvalho Bezerra Cavalcante </a:t>
            </a:r>
            <a:r>
              <a:rPr lang="pt-BR" sz="1500" dirty="0">
                <a:solidFill>
                  <a:prstClr val="black"/>
                </a:solidFill>
                <a:ea typeface="+mn-ea"/>
                <a:cs typeface="+mn-cs"/>
              </a:rPr>
              <a:t>(Professora da Universidade Federal da </a:t>
            </a:r>
            <a:r>
              <a:rPr lang="pt-BR" sz="1500" dirty="0" smtClean="0">
                <a:solidFill>
                  <a:prstClr val="black"/>
                </a:solidFill>
                <a:ea typeface="+mn-ea"/>
                <a:cs typeface="+mn-cs"/>
              </a:rPr>
              <a:t>Paraíba) -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Caderno 01 pnaic 2015,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página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31-42</a:t>
            </a:r>
            <a:endParaRPr lang="pt-BR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133" y="908720"/>
            <a:ext cx="415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TEXTOS NORTEADORES</a:t>
            </a:r>
            <a:endParaRPr lang="pt-B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3234" y="548680"/>
            <a:ext cx="735752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“ACOMPANHAMENTO DO </a:t>
            </a:r>
            <a:endParaRPr lang="pt-BR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t-B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PROCESSO </a:t>
            </a:r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 APRENDIZAGEM” </a:t>
            </a:r>
            <a:endParaRPr lang="pt-BR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t-B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Emerson </a:t>
            </a:r>
            <a:r>
              <a:rPr lang="pt-BR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Rolkouski - Caderno 10, página 21-37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3" y="2374420"/>
            <a:ext cx="3312368" cy="43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45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DIREITOS DE APRENDIZAGEM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7709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4341" y="234447"/>
            <a:ext cx="146760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56"/>
            <a:r>
              <a:rPr sz="600" spc="69" dirty="0">
                <a:solidFill>
                  <a:srgbClr val="6C8CC7"/>
                </a:solidFill>
                <a:latin typeface="Times New Roman"/>
                <a:cs typeface="Times New Roman"/>
              </a:rPr>
              <a:t>INTEGRANd </a:t>
            </a:r>
            <a:r>
              <a:rPr sz="600" spc="-9" dirty="0">
                <a:solidFill>
                  <a:srgbClr val="6C8CC7"/>
                </a:solidFill>
                <a:latin typeface="Times New Roman"/>
                <a:cs typeface="Times New Roman"/>
              </a:rPr>
              <a:t>O</a:t>
            </a:r>
            <a:r>
              <a:rPr sz="600" spc="-69" dirty="0">
                <a:solidFill>
                  <a:srgbClr val="6C8CC7"/>
                </a:solidFill>
                <a:latin typeface="Times New Roman"/>
                <a:cs typeface="Times New Roman"/>
              </a:rPr>
              <a:t> </a:t>
            </a:r>
            <a:r>
              <a:rPr sz="600" spc="46" dirty="0">
                <a:solidFill>
                  <a:srgbClr val="6C8CC7"/>
                </a:solidFill>
                <a:latin typeface="Times New Roman"/>
                <a:cs typeface="Times New Roman"/>
              </a:rPr>
              <a:t>SABERES</a:t>
            </a:r>
            <a:r>
              <a:rPr sz="600" spc="-88" dirty="0">
                <a:solidFill>
                  <a:srgbClr val="6C8CC7"/>
                </a:solidFill>
                <a:latin typeface="Times New Roman"/>
                <a:cs typeface="Times New Roman"/>
              </a:rPr>
              <a:t> 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1448" y="36180"/>
            <a:ext cx="1694157" cy="63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4330117" y="6523837"/>
            <a:ext cx="262830" cy="154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3">
              <a:lnSpc>
                <a:spcPts val="1199"/>
              </a:lnSpc>
            </a:pPr>
            <a:r>
              <a:rPr spc="37" dirty="0"/>
              <a:t>21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1693" y="394009"/>
            <a:ext cx="8440615" cy="6302559"/>
          </a:xfrm>
          <a:prstGeom prst="rect">
            <a:avLst/>
          </a:prstGeom>
        </p:spPr>
        <p:txBody>
          <a:bodyPr wrap="square" lIns="84646" tIns="42323" rIns="84646" bIns="42323">
            <a:spAutoFit/>
          </a:bodyPr>
          <a:lstStyle/>
          <a:p>
            <a:pPr algn="just"/>
            <a:r>
              <a:rPr lang="pt-BR" sz="2600" b="1" dirty="0">
                <a:solidFill>
                  <a:srgbClr val="FF0000"/>
                </a:solidFill>
              </a:rPr>
              <a:t>Acompanhamento do processo de aprendizagem</a:t>
            </a:r>
          </a:p>
          <a:p>
            <a:pPr algn="just"/>
            <a:r>
              <a:rPr lang="pt-BR" i="1" dirty="0"/>
              <a:t>Emerson Rolkouski</a:t>
            </a:r>
          </a:p>
          <a:p>
            <a:pPr algn="just"/>
            <a:r>
              <a:rPr lang="pt-BR" dirty="0"/>
              <a:t>O objetivo deste texto é  auxiliar os  professores alfabetizadores a </a:t>
            </a:r>
            <a:r>
              <a:rPr lang="pt-BR" b="1" dirty="0">
                <a:solidFill>
                  <a:srgbClr val="FF0000"/>
                </a:solidFill>
              </a:rPr>
              <a:t>construírem instrumentos de avaliação em todas as  áreas.</a:t>
            </a:r>
          </a:p>
          <a:p>
            <a:pPr algn="just"/>
            <a:r>
              <a:rPr lang="pt-BR" dirty="0"/>
              <a:t>O Caderno Avaliação no Ciclo de Alfabetização: reflexões e sugestões, inicia  apontando a dificuldade que professores explicitam em avaliar seus alunos:</a:t>
            </a:r>
          </a:p>
          <a:p>
            <a:pPr algn="just"/>
            <a:r>
              <a:rPr lang="pt-BR" dirty="0"/>
              <a:t>...Muitas vezes, crianças com  conhecimentos semelhantes em relação a determinado conteúdo recebem pontuações  diferentes na avaliação do professor. (BRASIL, 2012a)</a:t>
            </a:r>
          </a:p>
          <a:p>
            <a:pPr algn="just"/>
            <a:r>
              <a:rPr lang="pt-BR" dirty="0"/>
              <a:t>Foi fornecido um instrumento  de avaliação previamente respondido por uma criança e solicitado aos professores  participantes que fizessem uma correção do instrumento, de modo individual.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 uma  escala de 0 a 10, as notas variaram entre 3 e 9 pontos</a:t>
            </a:r>
            <a:r>
              <a:rPr lang="pt-BR" dirty="0"/>
              <a:t>. Tal situação nos ajudam a ilustrar a </a:t>
            </a:r>
            <a:r>
              <a:rPr lang="pt-BR" b="1" dirty="0">
                <a:solidFill>
                  <a:srgbClr val="FF0000"/>
                </a:solidFill>
              </a:rPr>
              <a:t>SUBJETIVIDADE</a:t>
            </a:r>
            <a:r>
              <a:rPr lang="pt-BR" dirty="0"/>
              <a:t> que  existe em instrumentos como esse.</a:t>
            </a:r>
          </a:p>
          <a:p>
            <a:pPr algn="just"/>
            <a:r>
              <a:rPr lang="pt-BR" dirty="0"/>
              <a:t>É a importante a </a:t>
            </a:r>
            <a:r>
              <a:rPr lang="pt-BR" b="1" dirty="0">
                <a:solidFill>
                  <a:srgbClr val="FF0000"/>
                </a:solidFill>
              </a:rPr>
              <a:t>utilização de vários instrumentos de avaliação</a:t>
            </a:r>
            <a:r>
              <a:rPr lang="pt-BR" dirty="0"/>
              <a:t>, inclusive a de </a:t>
            </a:r>
            <a:r>
              <a:rPr lang="pt-BR" b="1" dirty="0">
                <a:solidFill>
                  <a:srgbClr val="FF0000"/>
                </a:solidFill>
              </a:rPr>
              <a:t>larga escala</a:t>
            </a:r>
            <a:r>
              <a:rPr lang="pt-BR" dirty="0"/>
              <a:t>, não devendo assumir posição de destaque para balizar o trabalho pedagógico Seja  porque ocorre em um momento muito pontual, seja porque, de fato, </a:t>
            </a:r>
            <a:r>
              <a:rPr lang="pt-BR" b="1" dirty="0">
                <a:solidFill>
                  <a:srgbClr val="FF0000"/>
                </a:solidFill>
              </a:rPr>
              <a:t>é bastante  limitado</a:t>
            </a:r>
            <a:r>
              <a:rPr lang="pt-BR" dirty="0"/>
              <a:t>, ela não nos possibilita acompanhar o desenvolvimento de uma série de  conhecimentos e habilidades necessários às crianças. </a:t>
            </a:r>
          </a:p>
          <a:p>
            <a:pPr algn="just"/>
            <a:r>
              <a:rPr lang="pt-BR" dirty="0"/>
              <a:t>Essa multiplicidade de estratégias de avaliação devem estar coerentes com os  princípios elencados no PNAIC, sobretudo pelo seu </a:t>
            </a:r>
            <a:r>
              <a:rPr lang="pt-BR" b="1" dirty="0">
                <a:solidFill>
                  <a:srgbClr val="FF0000"/>
                </a:solidFill>
              </a:rPr>
              <a:t>CARÁTER INCLUSIVO</a:t>
            </a:r>
            <a:r>
              <a:rPr lang="pt-BR" dirty="0"/>
              <a:t>, que enfatiza a  necessidade de </a:t>
            </a:r>
            <a:r>
              <a:rPr lang="pt-BR" b="1" dirty="0">
                <a:solidFill>
                  <a:srgbClr val="FF0000"/>
                </a:solidFill>
              </a:rPr>
              <a:t>considerarmos a heterogeneidade da escola brasileira</a:t>
            </a:r>
            <a:r>
              <a:rPr lang="pt-BR" dirty="0"/>
              <a:t>. E, para que  essas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estratégias</a:t>
            </a:r>
            <a:r>
              <a:rPr lang="pt-BR" dirty="0"/>
              <a:t> se tornem aliadas em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REDIRECIONAMENTOS</a:t>
            </a:r>
            <a:r>
              <a:rPr lang="pt-BR" dirty="0"/>
              <a:t> necessários da  prática pedagógica, bem como para </a:t>
            </a:r>
          </a:p>
        </p:txBody>
      </p:sp>
    </p:spTree>
    <p:extLst>
      <p:ext uri="{BB962C8B-B14F-4D97-AF65-F5344CB8AC3E}">
        <p14:creationId xmlns:p14="http://schemas.microsoft.com/office/powerpoint/2010/main" val="9723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0754" y="6489979"/>
            <a:ext cx="333654" cy="186397"/>
          </a:xfrm>
          <a:custGeom>
            <a:avLst/>
            <a:gdLst/>
            <a:ahLst/>
            <a:cxnLst/>
            <a:rect l="l" t="t" r="r" b="b"/>
            <a:pathLst>
              <a:path w="269239" h="269240">
                <a:moveTo>
                  <a:pt x="134353" y="0"/>
                </a:moveTo>
                <a:lnTo>
                  <a:pt x="91890" y="6848"/>
                </a:lnTo>
                <a:lnTo>
                  <a:pt x="55009" y="25920"/>
                </a:lnTo>
                <a:lnTo>
                  <a:pt x="25924" y="55001"/>
                </a:lnTo>
                <a:lnTo>
                  <a:pt x="6850" y="91878"/>
                </a:lnTo>
                <a:lnTo>
                  <a:pt x="0" y="134340"/>
                </a:lnTo>
                <a:lnTo>
                  <a:pt x="6850" y="176808"/>
                </a:lnTo>
                <a:lnTo>
                  <a:pt x="25924" y="213689"/>
                </a:lnTo>
                <a:lnTo>
                  <a:pt x="55009" y="242772"/>
                </a:lnTo>
                <a:lnTo>
                  <a:pt x="91890" y="261844"/>
                </a:lnTo>
                <a:lnTo>
                  <a:pt x="134353" y="268693"/>
                </a:lnTo>
                <a:lnTo>
                  <a:pt x="176816" y="261844"/>
                </a:lnTo>
                <a:lnTo>
                  <a:pt x="213697" y="242772"/>
                </a:lnTo>
                <a:lnTo>
                  <a:pt x="242781" y="213689"/>
                </a:lnTo>
                <a:lnTo>
                  <a:pt x="261856" y="176808"/>
                </a:lnTo>
                <a:lnTo>
                  <a:pt x="268706" y="134340"/>
                </a:lnTo>
                <a:lnTo>
                  <a:pt x="261856" y="91878"/>
                </a:lnTo>
                <a:lnTo>
                  <a:pt x="242781" y="55001"/>
                </a:lnTo>
                <a:lnTo>
                  <a:pt x="213697" y="25920"/>
                </a:lnTo>
                <a:lnTo>
                  <a:pt x="176816" y="6848"/>
                </a:lnTo>
                <a:lnTo>
                  <a:pt x="134353" y="0"/>
                </a:lnTo>
                <a:close/>
              </a:path>
            </a:pathLst>
          </a:custGeom>
          <a:solidFill>
            <a:srgbClr val="E9008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22643" y="243144"/>
            <a:ext cx="87662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56"/>
            <a:r>
              <a:rPr sz="800" spc="46" dirty="0">
                <a:solidFill>
                  <a:srgbClr val="231F20"/>
                </a:solidFill>
                <a:latin typeface="Georgia"/>
                <a:cs typeface="Georgia"/>
              </a:rPr>
              <a:t>C</a:t>
            </a:r>
            <a:r>
              <a:rPr sz="800" spc="-102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sz="800" spc="102" dirty="0">
                <a:solidFill>
                  <a:srgbClr val="231F20"/>
                </a:solidFill>
                <a:latin typeface="Georgia"/>
                <a:cs typeface="Georgia"/>
              </a:rPr>
              <a:t>ADE</a:t>
            </a:r>
            <a:r>
              <a:rPr lang="pt-BR" sz="800" spc="-79" dirty="0">
                <a:solidFill>
                  <a:srgbClr val="231F20"/>
                </a:solidFill>
                <a:latin typeface="Georgia"/>
                <a:cs typeface="Georgia"/>
              </a:rPr>
              <a:t>R</a:t>
            </a:r>
            <a:r>
              <a:rPr sz="800" spc="-19" dirty="0">
                <a:solidFill>
                  <a:srgbClr val="231F20"/>
                </a:solidFill>
                <a:latin typeface="Georgia"/>
                <a:cs typeface="Georgia"/>
              </a:rPr>
              <a:t>N</a:t>
            </a:r>
            <a:r>
              <a:rPr sz="800" spc="-79" dirty="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lang="pt-BR" sz="800" spc="162" dirty="0">
                <a:solidFill>
                  <a:srgbClr val="231F20"/>
                </a:solidFill>
                <a:latin typeface="Georgia"/>
                <a:cs typeface="Georgia"/>
              </a:rPr>
              <a:t>O</a:t>
            </a:r>
            <a:endParaRPr sz="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6540" y="105446"/>
            <a:ext cx="45562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56"/>
            <a:r>
              <a:rPr sz="2400" spc="14" dirty="0">
                <a:solidFill>
                  <a:srgbClr val="E9008C"/>
                </a:solidFill>
                <a:latin typeface="Georgia"/>
                <a:cs typeface="Georgia"/>
              </a:rPr>
              <a:t>10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2360" y="5995097"/>
            <a:ext cx="1222438" cy="80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330117" y="6523837"/>
            <a:ext cx="262830" cy="154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3">
              <a:lnSpc>
                <a:spcPts val="1199"/>
              </a:lnSpc>
            </a:pPr>
            <a:r>
              <a:rPr spc="37" dirty="0"/>
              <a:t>22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0446" y="425562"/>
            <a:ext cx="8440615" cy="6064417"/>
          </a:xfrm>
          <a:prstGeom prst="rect">
            <a:avLst/>
          </a:prstGeom>
        </p:spPr>
        <p:txBody>
          <a:bodyPr wrap="square" lIns="84646" tIns="42323" rIns="84646" bIns="42323">
            <a:spAutoFit/>
          </a:bodyPr>
          <a:lstStyle/>
          <a:p>
            <a:pPr algn="just"/>
            <a:r>
              <a:rPr lang="pt-BR" sz="2000" dirty="0"/>
              <a:t>um efetivo </a:t>
            </a:r>
            <a:r>
              <a:rPr lang="pt-BR" sz="2000" b="1" dirty="0">
                <a:solidFill>
                  <a:srgbClr val="FF0000"/>
                </a:solidFill>
              </a:rPr>
              <a:t>ACOMPANHAMENTO DO DESENVOLVIMENTO DA  CRIANÇA</a:t>
            </a:r>
            <a:r>
              <a:rPr lang="pt-BR" sz="2000" dirty="0"/>
              <a:t>, são necessários </a:t>
            </a:r>
            <a:r>
              <a:rPr lang="pt-BR" sz="2000" b="1" dirty="0">
                <a:solidFill>
                  <a:srgbClr val="00B050"/>
                </a:solidFill>
              </a:rPr>
              <a:t>INSTRUMENTOS ADEQUADOS DE REGISTRO. </a:t>
            </a:r>
          </a:p>
          <a:p>
            <a:pPr algn="just"/>
            <a:r>
              <a:rPr lang="pt-BR" sz="2000" b="1" i="1" u="sng" dirty="0">
                <a:solidFill>
                  <a:schemeClr val="accent6">
                    <a:lumMod val="75000"/>
                  </a:schemeClr>
                </a:solidFill>
              </a:rPr>
              <a:t>Delimitando o que as crianças precisam aprender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</a:rPr>
              <a:t>, torna-se mais clara a ação avaliativa.  Ainda assim, é preciso se pensar em </a:t>
            </a:r>
            <a:r>
              <a:rPr lang="pt-BR" sz="2000" b="1" i="1" u="sng" dirty="0">
                <a:solidFill>
                  <a:schemeClr val="accent6">
                    <a:lumMod val="75000"/>
                  </a:schemeClr>
                </a:solidFill>
              </a:rPr>
              <a:t>quais são as estratégias de avaliação</a:t>
            </a:r>
            <a:r>
              <a:rPr lang="pt-BR" sz="2000" i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</a:rPr>
              <a:t>a serem adotadas  e </a:t>
            </a:r>
            <a:r>
              <a:rPr lang="pt-BR" sz="2000" b="1" i="1" u="sng" dirty="0">
                <a:solidFill>
                  <a:schemeClr val="accent6">
                    <a:lumMod val="75000"/>
                  </a:schemeClr>
                </a:solidFill>
              </a:rPr>
              <a:t>quais tipos de instrumentos </a:t>
            </a:r>
            <a:r>
              <a:rPr lang="pt-BR" sz="2000" i="1" dirty="0">
                <a:solidFill>
                  <a:schemeClr val="accent6">
                    <a:lumMod val="75000"/>
                  </a:schemeClr>
                </a:solidFill>
              </a:rPr>
              <a:t>favorecem mais a identificação do que os estudantes  aprenderam em relação a determinado conteúdo. (BRASIL, 2012a, p. 13)</a:t>
            </a:r>
          </a:p>
          <a:p>
            <a:pPr algn="just"/>
            <a:r>
              <a:rPr lang="pt-BR" sz="2000" dirty="0"/>
              <a:t>Podemos então considerar que primeiramente necessitamos:</a:t>
            </a:r>
          </a:p>
          <a:p>
            <a:pPr algn="just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1-Delimitar o que  as crianças precisam aprender (objetivos de aprendizagem); </a:t>
            </a:r>
          </a:p>
          <a:p>
            <a:pPr algn="just"/>
            <a:r>
              <a:rPr lang="pt-BR" sz="2000" dirty="0"/>
              <a:t>2-Criar estratégias de avaliação, que  podemos e devemos considerar também como ricos momentos de aprendizagem; </a:t>
            </a:r>
          </a:p>
          <a:p>
            <a:pPr algn="just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3-Criação de instrumentos de registro.</a:t>
            </a:r>
          </a:p>
          <a:p>
            <a:pPr algn="just"/>
            <a:r>
              <a:rPr lang="pt-BR" sz="2000" dirty="0"/>
              <a:t>Para delimitar a aprendizagem em cada uma das áreas, os </a:t>
            </a:r>
            <a:r>
              <a:rPr lang="pt-BR" sz="2000" b="1" u="sng" dirty="0">
                <a:solidFill>
                  <a:srgbClr val="FF0000"/>
                </a:solidFill>
              </a:rPr>
              <a:t>direitos de aprendizagem</a:t>
            </a:r>
            <a:r>
              <a:rPr lang="pt-BR" sz="2000" u="sng" dirty="0"/>
              <a:t> podem servir de balizadores</a:t>
            </a:r>
            <a:r>
              <a:rPr lang="pt-BR" sz="2000" dirty="0"/>
              <a:t>,. </a:t>
            </a:r>
          </a:p>
          <a:p>
            <a:pPr algn="just"/>
            <a:r>
              <a:rPr lang="pt-BR" sz="2000" dirty="0"/>
              <a:t>Cada uma das </a:t>
            </a:r>
            <a:r>
              <a:rPr lang="pt-BR" sz="2000" b="1" dirty="0">
                <a:solidFill>
                  <a:srgbClr val="FF0000"/>
                </a:solidFill>
              </a:rPr>
              <a:t>áreas</a:t>
            </a:r>
            <a:r>
              <a:rPr lang="pt-BR" sz="2000" dirty="0"/>
              <a:t> possui sua especificidade, sendo divididas em </a:t>
            </a:r>
            <a:r>
              <a:rPr lang="pt-BR" sz="2000" b="1" dirty="0">
                <a:solidFill>
                  <a:srgbClr val="FF0000"/>
                </a:solidFill>
              </a:rPr>
              <a:t>eixos</a:t>
            </a:r>
            <a:r>
              <a:rPr lang="pt-BR" sz="2000" dirty="0"/>
              <a:t>,. Essas nuances devem ser consideradas na construção das estratégias de avaliação,  bem como nos instrumentos de acompanhamento.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Esses eixos podem  sugerir a construção de estratégias avaliativas e instrumentos de registro separados.</a:t>
            </a:r>
          </a:p>
          <a:p>
            <a:pPr algn="just"/>
            <a:r>
              <a:rPr lang="pt-BR" sz="2000" dirty="0"/>
              <a:t>Como </a:t>
            </a:r>
            <a:r>
              <a:rPr lang="pt-BR" sz="2000" dirty="0" smtClean="0"/>
              <a:t>por exemplo: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17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4341" y="234447"/>
            <a:ext cx="146760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56"/>
            <a:r>
              <a:rPr sz="600" spc="69" dirty="0">
                <a:solidFill>
                  <a:srgbClr val="6C8CC7"/>
                </a:solidFill>
                <a:latin typeface="Times New Roman"/>
                <a:cs typeface="Times New Roman"/>
              </a:rPr>
              <a:t>INTEGRANd </a:t>
            </a:r>
            <a:r>
              <a:rPr sz="600" spc="-9" dirty="0">
                <a:solidFill>
                  <a:srgbClr val="6C8CC7"/>
                </a:solidFill>
                <a:latin typeface="Times New Roman"/>
                <a:cs typeface="Times New Roman"/>
              </a:rPr>
              <a:t>O</a:t>
            </a:r>
            <a:r>
              <a:rPr sz="600" spc="-69" dirty="0">
                <a:solidFill>
                  <a:srgbClr val="6C8CC7"/>
                </a:solidFill>
                <a:latin typeface="Times New Roman"/>
                <a:cs typeface="Times New Roman"/>
              </a:rPr>
              <a:t> </a:t>
            </a:r>
            <a:r>
              <a:rPr sz="600" spc="46" dirty="0">
                <a:solidFill>
                  <a:srgbClr val="6C8CC7"/>
                </a:solidFill>
                <a:latin typeface="Times New Roman"/>
                <a:cs typeface="Times New Roman"/>
              </a:rPr>
              <a:t>SABERES</a:t>
            </a:r>
            <a:r>
              <a:rPr sz="600" spc="-88" dirty="0">
                <a:solidFill>
                  <a:srgbClr val="6C8CC7"/>
                </a:solidFill>
                <a:latin typeface="Times New Roman"/>
                <a:cs typeface="Times New Roman"/>
              </a:rPr>
              <a:t> 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1448" y="36180"/>
            <a:ext cx="1694157" cy="636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4330117" y="6523837"/>
            <a:ext cx="262830" cy="154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3">
              <a:lnSpc>
                <a:spcPts val="1199"/>
              </a:lnSpc>
            </a:pPr>
            <a:r>
              <a:rPr spc="-19" dirty="0"/>
              <a:t>25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81094"/>
              </p:ext>
            </p:extLst>
          </p:nvPr>
        </p:nvGraphicFramePr>
        <p:xfrm>
          <a:off x="351692" y="445259"/>
          <a:ext cx="8450715" cy="602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462"/>
                <a:gridCol w="4404834"/>
                <a:gridCol w="649300"/>
                <a:gridCol w="648072"/>
                <a:gridCol w="990047"/>
              </a:tblGrid>
              <a:tr h="1416454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900" b="1" spc="-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Eixo</a:t>
                      </a:r>
                      <a:endParaRPr sz="1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8100" algn="just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pt-BR" sz="1900" b="1" spc="3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Direitos</a:t>
                      </a:r>
                      <a:r>
                        <a:rPr lang="pt-BR" sz="1900" b="1" spc="35" baseline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900" b="1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Aprendizagem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900" spc="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Elaborar,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interpretar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00" spc="-1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1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resolver </a:t>
                      </a:r>
                      <a:r>
                        <a:rPr lang="pt-BR" sz="1900" spc="35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situações</a:t>
                      </a:r>
                      <a:r>
                        <a:rPr lang="pt-BR" sz="1900" spc="3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900" spc="20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problema</a:t>
                      </a:r>
                      <a:r>
                        <a:rPr sz="1900" spc="2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1900" spc="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campo </a:t>
                      </a: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aditivo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(adição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subtração), </a:t>
                      </a: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utilizando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900" spc="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comunicando </a:t>
                      </a:r>
                      <a:r>
                        <a:rPr sz="1900" spc="6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suas </a:t>
                      </a:r>
                      <a:r>
                        <a:rPr sz="1900" spc="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estratégias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pessoais, </a:t>
                      </a:r>
                      <a:r>
                        <a:rPr lang="pt-BR" sz="1900" spc="15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envolvendo</a:t>
                      </a:r>
                      <a:r>
                        <a:rPr sz="1900" spc="1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900" spc="20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os</a:t>
                      </a:r>
                      <a:r>
                        <a:rPr sz="1900" spc="2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900" spc="55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seus</a:t>
                      </a:r>
                      <a:r>
                        <a:rPr lang="pt-BR" sz="1900" spc="5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900" spc="30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diferentes</a:t>
                      </a:r>
                      <a:r>
                        <a:rPr lang="pt-BR" sz="1900" spc="30" baseline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900" spc="25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significados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4317">
                <a:tc rowSpan="6">
                  <a:txBody>
                    <a:bodyPr/>
                    <a:lstStyle/>
                    <a:p>
                      <a:pPr marL="38100" marR="3638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700" b="1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Números</a:t>
                      </a:r>
                      <a:r>
                        <a:rPr sz="1700" b="1" spc="-8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7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t-BR" sz="1700" b="1" i="1" noProof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Operações</a:t>
                      </a:r>
                      <a:endParaRPr sz="1700" b="1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pt-BR" sz="1000" dirty="0" smtClean="0">
                          <a:latin typeface="Book Antiqua"/>
                          <a:cs typeface="Book Antiqua"/>
                        </a:rPr>
                        <a:t>ATENDEU</a:t>
                      </a:r>
                      <a:endParaRPr sz="1000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pt-BR" sz="1000" dirty="0" smtClean="0">
                          <a:latin typeface="Book Antiqua"/>
                          <a:cs typeface="Book Antiqua"/>
                        </a:rPr>
                        <a:t>NÃO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pt-BR" sz="1000" dirty="0" smtClean="0">
                          <a:latin typeface="Book Antiqua"/>
                          <a:cs typeface="Book Antiqua"/>
                        </a:rPr>
                        <a:t>ATENDEU</a:t>
                      </a:r>
                      <a:endParaRPr sz="1000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pt-BR" sz="900" dirty="0" smtClean="0">
                          <a:latin typeface="Book Antiqua"/>
                          <a:cs typeface="Book Antiqua"/>
                        </a:rPr>
                        <a:t>ATENDEU PARCIALMENTE</a:t>
                      </a:r>
                      <a:endParaRPr sz="900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  <a:tr h="3543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Composição </a:t>
                      </a:r>
                      <a:r>
                        <a:rPr sz="1900" spc="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(juntar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00" spc="-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separar).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  <a:tr h="3457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Comparação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(comparar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00" spc="-7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completar).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  <a:tr h="337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Transformação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(acrescentar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00" spc="-8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retirar).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  <a:tr h="1416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956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Construir </a:t>
                      </a:r>
                      <a:r>
                        <a:rPr sz="1900" spc="8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900" spc="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notação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aditiva, </a:t>
                      </a:r>
                      <a:r>
                        <a:rPr sz="1900" spc="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lendo,  </a:t>
                      </a: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escrevendo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900" spc="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interpretando situações 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vivenciadas,; </a:t>
                      </a:r>
                      <a:r>
                        <a:rPr sz="1900" spc="1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produzir </a:t>
                      </a: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diferentes  composições</a:t>
                      </a:r>
                      <a:r>
                        <a:rPr sz="19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aditivas</a:t>
                      </a:r>
                      <a:r>
                        <a:rPr sz="19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19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6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uma</a:t>
                      </a:r>
                      <a:r>
                        <a:rPr sz="1900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mesma 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soma.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  <a:tr h="1583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1206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descobrir </a:t>
                      </a: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regularidades </a:t>
                      </a:r>
                      <a:r>
                        <a:rPr sz="1900" spc="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da </a:t>
                      </a:r>
                      <a:r>
                        <a:rPr sz="1900" spc="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estrutura  </a:t>
                      </a:r>
                      <a:r>
                        <a:rPr sz="1900" spc="3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aditiva </a:t>
                      </a:r>
                      <a:r>
                        <a:rPr sz="1900" spc="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900" spc="4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permitam </a:t>
                      </a:r>
                      <a:r>
                        <a:rPr sz="1900" spc="-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desenvolvimento</a:t>
                      </a:r>
                      <a:r>
                        <a:rPr sz="1900" spc="-1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900" spc="4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estratégias </a:t>
                      </a:r>
                      <a:r>
                        <a:rPr sz="1900" spc="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900" spc="2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cálculo</a:t>
                      </a:r>
                      <a:r>
                        <a:rPr sz="1900" spc="-10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mental.</a:t>
                      </a: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lnB w="25400">
                      <a:solidFill>
                        <a:srgbClr val="FFFFFF"/>
                      </a:solidFill>
                      <a:prstDash val="solid"/>
                    </a:lnB>
                    <a:solidFill>
                      <a:srgbClr val="F9EDD1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589994" y="1547163"/>
            <a:ext cx="7223902" cy="377860"/>
          </a:xfrm>
          <a:prstGeom prst="rect">
            <a:avLst/>
          </a:prstGeom>
          <a:noFill/>
        </p:spPr>
        <p:txBody>
          <a:bodyPr wrap="none" lIns="84646" tIns="42323" rIns="84646" bIns="42323">
            <a:spAutoFit/>
          </a:bodyPr>
          <a:lstStyle/>
          <a:p>
            <a:pPr algn="ctr"/>
            <a:r>
              <a:rPr lang="pt-BR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DELIMITADORES DE APRENDIZAGEM (OBJETIVOS DE APRENDIZAGEM)</a:t>
            </a:r>
          </a:p>
        </p:txBody>
      </p:sp>
      <p:sp>
        <p:nvSpPr>
          <p:cNvPr id="9" name="Retângulo 8"/>
          <p:cNvSpPr/>
          <p:nvPr/>
        </p:nvSpPr>
        <p:spPr>
          <a:xfrm rot="5400000">
            <a:off x="-923656" y="3619730"/>
            <a:ext cx="4280968" cy="1392097"/>
          </a:xfrm>
          <a:prstGeom prst="rect">
            <a:avLst/>
          </a:prstGeom>
          <a:noFill/>
        </p:spPr>
        <p:txBody>
          <a:bodyPr wrap="none" lIns="84646" tIns="42323" rIns="84646" bIns="42323">
            <a:spAutoFit/>
          </a:bodyPr>
          <a:lstStyle/>
          <a:p>
            <a:pPr algn="ctr"/>
            <a:r>
              <a:rPr lang="pt-B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CONHECIMENTOS ESPECÍFICOS  DOS</a:t>
            </a:r>
          </a:p>
          <a:p>
            <a:pPr algn="ctr"/>
            <a:r>
              <a:rPr lang="pt-B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CONCEITOS/CONTEÚDOS DENTRO</a:t>
            </a:r>
          </a:p>
          <a:p>
            <a:pPr algn="ctr"/>
            <a:r>
              <a:rPr lang="pt-B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DE CADA ÁREA DE CONHECIMENTO</a:t>
            </a:r>
          </a:p>
          <a:p>
            <a:pPr algn="ctr"/>
            <a:r>
              <a:rPr lang="pt-B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OU COMPONENTE CURRICULAR</a:t>
            </a:r>
          </a:p>
        </p:txBody>
      </p:sp>
      <p:sp>
        <p:nvSpPr>
          <p:cNvPr id="4" name="Retângulo 3"/>
          <p:cNvSpPr/>
          <p:nvPr/>
        </p:nvSpPr>
        <p:spPr>
          <a:xfrm rot="5400000">
            <a:off x="4187286" y="4014847"/>
            <a:ext cx="42468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INSTRMENTO DE REGISTRO</a:t>
            </a:r>
            <a:endParaRPr lang="pt-B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60381" y="5229200"/>
            <a:ext cx="2184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Escala </a:t>
            </a:r>
            <a:r>
              <a:rPr lang="pt-BR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Lilkert </a:t>
            </a:r>
            <a:endParaRPr lang="pt-BR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52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" y="548680"/>
            <a:ext cx="907992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4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74675"/>
            <a:ext cx="91074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9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3710" y="476672"/>
            <a:ext cx="4836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ATIVIDADE</a:t>
            </a:r>
            <a:endParaRPr lang="pt-B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1" y="1841242"/>
            <a:ext cx="820891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Escolha um direito de aprendizagem da língua portuguesa e:</a:t>
            </a:r>
          </a:p>
          <a:p>
            <a:endParaRPr lang="pt-BR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Planeje uma atividade para trabalha-lo.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Identifique os conceitos/conteúdos que serão trabalhados.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Estabeleça o(s) instrumento(s) de avaliação.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Elabore um instrumento de registro.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04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3710" y="476672"/>
            <a:ext cx="48365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ATIVIDADE</a:t>
            </a:r>
            <a:endParaRPr lang="pt-B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1" y="2492896"/>
            <a:ext cx="820891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 atividade deve ser: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Realizada por grupos de três componentes.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 transcrita em papel pardo.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 apresentada pelo grupo ao grande grupo.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7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4036" y="791648"/>
            <a:ext cx="834655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ATIVIDADE EM SERVIÇO </a:t>
            </a:r>
          </a:p>
          <a:p>
            <a:pPr algn="ctr"/>
            <a:r>
              <a:rPr lang="pt-B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(carga horária de 20 horas) </a:t>
            </a:r>
            <a:endParaRPr lang="pt-BR" sz="2800" b="1" dirty="0" smtClean="0">
              <a:ln w="1905"/>
              <a:gradFill>
                <a:gsLst>
                  <a:gs pos="0">
                    <a:srgbClr val="963334">
                      <a:shade val="20000"/>
                      <a:satMod val="200000"/>
                    </a:srgbClr>
                  </a:gs>
                  <a:gs pos="78000">
                    <a:srgbClr val="963334">
                      <a:tint val="90000"/>
                      <a:shade val="89000"/>
                      <a:satMod val="220000"/>
                    </a:srgbClr>
                  </a:gs>
                  <a:gs pos="100000">
                    <a:srgbClr val="96333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pt-BR" sz="2000" b="1" dirty="0">
              <a:ln w="1905"/>
              <a:gradFill>
                <a:gsLst>
                  <a:gs pos="0">
                    <a:srgbClr val="963334">
                      <a:shade val="20000"/>
                      <a:satMod val="200000"/>
                    </a:srgbClr>
                  </a:gs>
                  <a:gs pos="78000">
                    <a:srgbClr val="963334">
                      <a:tint val="90000"/>
                      <a:shade val="89000"/>
                      <a:satMod val="220000"/>
                    </a:srgbClr>
                  </a:gs>
                  <a:gs pos="100000">
                    <a:srgbClr val="96333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44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pt-BR" sz="4400" b="1" cap="none" spc="0" dirty="0" smtClean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raçar </a:t>
            </a:r>
            <a:r>
              <a:rPr lang="pt-BR" sz="4400" b="1" cap="none" spc="0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perfil </a:t>
            </a:r>
            <a:r>
              <a:rPr lang="pt-BR" sz="4400" b="1" cap="none" spc="0" dirty="0" smtClean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diagnóstico de </a:t>
            </a:r>
            <a:r>
              <a:rPr lang="pt-BR" sz="4400" b="1" cap="none" spc="0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suas turmas, </a:t>
            </a:r>
            <a:r>
              <a:rPr lang="pt-BR" sz="4400" b="1" cap="none" spc="0" dirty="0" smtClean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utilizando o instrumento de registro já disponibilizado pela coordenadora Daniela. </a:t>
            </a:r>
            <a:endParaRPr lang="pt-BR" sz="4400" b="1" cap="none" spc="0" dirty="0">
              <a:ln w="1905"/>
              <a:solidFill>
                <a:schemeClr val="tx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4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2420888"/>
            <a:ext cx="7983272" cy="393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“ACOMPANHAMENTO  DO  PROCESSO  DE  APRENDIZAGEM”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Emerson Rolkouski - Caderno 10, página 21-37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latin typeface="Calibri"/>
            </a:endParaRPr>
          </a:p>
          <a:p>
            <a:pPr lvl="0"/>
            <a:r>
              <a:rPr lang="pt-BR" sz="2800" b="1" dirty="0" smtClean="0">
                <a:ea typeface="+mn-ea"/>
                <a:cs typeface="+mn-cs"/>
              </a:rPr>
              <a:t>“AVALIAÇÃO </a:t>
            </a:r>
            <a:r>
              <a:rPr lang="pt-BR" sz="2800" b="1" dirty="0">
                <a:ea typeface="+mn-ea"/>
                <a:cs typeface="+mn-cs"/>
              </a:rPr>
              <a:t>NA ALFABETIZAÇÃO </a:t>
            </a:r>
            <a:r>
              <a:rPr lang="pt-BR" sz="2800" b="1" dirty="0" smtClean="0">
                <a:ea typeface="+mn-ea"/>
                <a:cs typeface="+mn-cs"/>
              </a:rPr>
              <a:t>NA </a:t>
            </a:r>
            <a:r>
              <a:rPr lang="pt-BR" sz="2800" b="1" dirty="0">
                <a:ea typeface="+mn-ea"/>
                <a:cs typeface="+mn-cs"/>
              </a:rPr>
              <a:t>PERSPECTIVA DE </a:t>
            </a:r>
          </a:p>
          <a:p>
            <a:pPr lvl="0"/>
            <a:r>
              <a:rPr lang="pt-BR" sz="2800" b="1" dirty="0">
                <a:ea typeface="+mn-ea"/>
                <a:cs typeface="+mn-cs"/>
              </a:rPr>
              <a:t>UM CURRÍCULO </a:t>
            </a:r>
            <a:r>
              <a:rPr lang="pt-BR" sz="2800" b="1" dirty="0" smtClean="0">
                <a:ea typeface="+mn-ea"/>
                <a:cs typeface="+mn-cs"/>
              </a:rPr>
              <a:t>INCLUSIVO”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Evangelina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Maria Brito de Faria </a:t>
            </a:r>
            <a:r>
              <a:rPr lang="pt-BR" sz="1500" dirty="0">
                <a:solidFill>
                  <a:prstClr val="black"/>
                </a:solidFill>
                <a:ea typeface="+mn-ea"/>
                <a:cs typeface="+mn-cs"/>
              </a:rPr>
              <a:t>(Professora da Universidade Federal da Paraíba</a:t>
            </a:r>
            <a:r>
              <a:rPr lang="pt-BR" sz="1500" dirty="0" smtClean="0">
                <a:solidFill>
                  <a:prstClr val="black"/>
                </a:solidFill>
                <a:ea typeface="+mn-ea"/>
                <a:cs typeface="+mn-cs"/>
              </a:rPr>
              <a:t>);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Marianne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Carvalho Bezerra Cavalcante </a:t>
            </a:r>
            <a:r>
              <a:rPr lang="pt-BR" sz="1500" dirty="0">
                <a:solidFill>
                  <a:prstClr val="black"/>
                </a:solidFill>
                <a:ea typeface="+mn-ea"/>
                <a:cs typeface="+mn-cs"/>
              </a:rPr>
              <a:t>(Professora da Universidade Federal da </a:t>
            </a:r>
            <a:r>
              <a:rPr lang="pt-BR" sz="1500" dirty="0" smtClean="0">
                <a:solidFill>
                  <a:prstClr val="black"/>
                </a:solidFill>
                <a:ea typeface="+mn-ea"/>
                <a:cs typeface="+mn-cs"/>
              </a:rPr>
              <a:t>Paraíba) -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Caderno 01 pnaic 2015, </a:t>
            </a:r>
            <a:r>
              <a:rPr lang="pt-BR" sz="2000" dirty="0">
                <a:solidFill>
                  <a:prstClr val="black"/>
                </a:solidFill>
                <a:ea typeface="+mn-ea"/>
                <a:cs typeface="+mn-cs"/>
              </a:rPr>
              <a:t>página </a:t>
            </a:r>
            <a:r>
              <a:rPr lang="pt-BR" sz="2000" dirty="0" smtClean="0">
                <a:solidFill>
                  <a:prstClr val="black"/>
                </a:solidFill>
                <a:ea typeface="+mn-ea"/>
                <a:cs typeface="+mn-cs"/>
              </a:rPr>
              <a:t>31-42</a:t>
            </a:r>
            <a:endParaRPr lang="pt-BR" sz="2000" dirty="0">
              <a:solidFill>
                <a:prstClr val="black"/>
              </a:solidFill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pt-BR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1133" y="617921"/>
            <a:ext cx="7700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AVALIAÇÃO E OS </a:t>
            </a:r>
          </a:p>
          <a:p>
            <a:pPr algn="ctr"/>
            <a:r>
              <a:rPr lang="pt-BR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DIREITOS DE APRENDIZAGEM</a:t>
            </a:r>
            <a:endParaRPr lang="pt-BR" sz="48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3520" y="908720"/>
            <a:ext cx="5976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MOMENTO DELEITE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50510" y="2967335"/>
            <a:ext cx="64429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Apresentação </a:t>
            </a:r>
            <a:r>
              <a:rPr lang="pt-BR" sz="4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</a:t>
            </a:r>
            <a:r>
              <a:rPr lang="pt-BR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conto </a:t>
            </a:r>
          </a:p>
          <a:p>
            <a:pPr algn="ctr"/>
            <a:r>
              <a:rPr lang="pt-BR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“Lições de um espelho”  </a:t>
            </a:r>
          </a:p>
          <a:p>
            <a:pPr algn="ctr"/>
            <a:r>
              <a:rPr lang="pt-BR" sz="2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pt-BR" sz="24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BATISTA, S.H.S.S.e Cols.(2001)</a:t>
            </a:r>
          </a:p>
        </p:txBody>
      </p:sp>
    </p:spTree>
    <p:extLst>
      <p:ext uri="{BB962C8B-B14F-4D97-AF65-F5344CB8AC3E}">
        <p14:creationId xmlns:p14="http://schemas.microsoft.com/office/powerpoint/2010/main" val="4237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2280" y="185649"/>
            <a:ext cx="85084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AVALIAÇÃO NA ALFABETIZAÇÃO 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PERSPECTIVA DE </a:t>
            </a:r>
            <a:endParaRPr lang="pt-B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UM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CURRÍCULO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INCLUSIVO</a:t>
            </a:r>
          </a:p>
          <a:p>
            <a:pPr algn="ctr"/>
            <a:r>
              <a:rPr lang="pt-BR" sz="2000" dirty="0"/>
              <a:t>Evangelina Maria Brito de Faria </a:t>
            </a:r>
            <a:r>
              <a:rPr lang="pt-BR" sz="1500" dirty="0"/>
              <a:t>(Professora da Universidade Federal da Paraíba)</a:t>
            </a:r>
          </a:p>
          <a:p>
            <a:pPr algn="ctr"/>
            <a:r>
              <a:rPr lang="pt-BR" sz="2000" dirty="0"/>
              <a:t>Marianne Carvalho Bezerra Cavalcante </a:t>
            </a:r>
            <a:r>
              <a:rPr lang="pt-BR" sz="1500" dirty="0"/>
              <a:t>(Professora da Universidade Federal da P</a:t>
            </a:r>
            <a:r>
              <a:rPr lang="pt-BR" sz="1500" dirty="0" smtClean="0"/>
              <a:t>araíba)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CADERNO DE ESTUDOS Nº 1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http://3.bp.blogspot.com/-KI-VJB7kuwE/VXmFvCbis9I/AAAAAAAAAZc/olVD8_PjEYY/s320/Imag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93" y="2678639"/>
            <a:ext cx="2920394" cy="39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atl3-1.xx.fbcdn.net/hphotos-xta1/v/t1.0-9/12011242_962699853786402_4012246566475342914_n.jpg?oh=d458a18a1441c89ed2cc9b094c8c70aa&amp;oe=56F72F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75" y="1454573"/>
            <a:ext cx="5527429" cy="53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86981" y="116632"/>
            <a:ext cx="725025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QUAL É A NOSSA </a:t>
            </a:r>
          </a:p>
          <a:p>
            <a:pPr algn="ctr"/>
            <a:r>
              <a:rPr lang="pt-B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CONCEPÇÃO DE </a:t>
            </a:r>
            <a:r>
              <a:rPr lang="pt-BR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AVALIAÇÃO </a:t>
            </a:r>
            <a:r>
              <a:rPr lang="pt-BR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pt-BR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937076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Uma concepção de avaliação seletiva e classificatória representa </a:t>
            </a:r>
          </a:p>
          <a:p>
            <a:pPr algn="ctr"/>
            <a:r>
              <a:rPr lang="pt-BR" sz="2800" b="1" dirty="0" smtClean="0"/>
              <a:t>uma tensa </a:t>
            </a:r>
          </a:p>
          <a:p>
            <a:pPr algn="ctr"/>
            <a:r>
              <a:rPr lang="pt-BR" sz="2800" b="1" dirty="0" smtClean="0"/>
              <a:t>relação de poder.</a:t>
            </a:r>
          </a:p>
          <a:p>
            <a:pPr algn="ctr"/>
            <a:r>
              <a:rPr lang="pt-BR" sz="2800" b="1" dirty="0" smtClean="0"/>
              <a:t>A nota materializa a punição para quem não alcançou a meta estabelecida!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478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0295" y="548680"/>
            <a:ext cx="8496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</a:rPr>
              <a:t>O QUE É AVALIAÇÃO?  QUEM AVALIA?</a:t>
            </a:r>
            <a:endParaRPr lang="pt-BR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59632" y="308926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</a:rPr>
              <a:t>O que avaliamos?</a:t>
            </a:r>
          </a:p>
          <a:p>
            <a:pPr algn="ctr"/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</a:rPr>
              <a:t>Por que avaliamos? </a:t>
            </a:r>
          </a:p>
        </p:txBody>
      </p:sp>
    </p:spTree>
    <p:extLst>
      <p:ext uri="{BB962C8B-B14F-4D97-AF65-F5344CB8AC3E}">
        <p14:creationId xmlns:p14="http://schemas.microsoft.com/office/powerpoint/2010/main" val="36444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6351" y="302272"/>
            <a:ext cx="8910768" cy="2918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 smtClean="0"/>
              <a:t>Uma avaliação... serve </a:t>
            </a:r>
            <a:r>
              <a:rPr lang="pt-BR" sz="2500" b="1" dirty="0"/>
              <a:t>para que os professores programem intervenções que atendam à diversidade de necessidades pedagógicas de sua turma, considerando que a turma sempre será heterogênea, independente da presença ou não de crianças com necessidades educacionais especiais. </a:t>
            </a:r>
            <a:r>
              <a:rPr lang="pt-BR" sz="2500" b="1" dirty="0" smtClean="0"/>
              <a:t> (pag.31)</a:t>
            </a:r>
            <a:endParaRPr lang="pt-BR" sz="25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3246275"/>
            <a:ext cx="83164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500" b="1" dirty="0" smtClean="0"/>
              <a:t>Na esfera educacional, o que precisa ser avaliado: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 smtClean="0"/>
              <a:t>O sistema de ensino;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 smtClean="0"/>
              <a:t>O currículo;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 smtClean="0"/>
              <a:t>A organização interna da unidade educativa;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 smtClean="0">
                <a:solidFill>
                  <a:srgbClr val="FF0000"/>
                </a:solidFill>
              </a:rPr>
              <a:t>A prática docente;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 smtClean="0">
                <a:solidFill>
                  <a:srgbClr val="FF0000"/>
                </a:solidFill>
              </a:rPr>
              <a:t>A aprendizagem do aluno.  (pag. 32)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4099" y="476672"/>
            <a:ext cx="8463230" cy="349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500" b="1" dirty="0" smtClean="0"/>
              <a:t>O </a:t>
            </a:r>
            <a:r>
              <a:rPr lang="pt-BR" sz="2500" b="1" dirty="0"/>
              <a:t>Programa recomenda duas ações importantíssimas</a:t>
            </a:r>
            <a:r>
              <a:rPr lang="pt-BR" sz="2500" b="1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</a:t>
            </a:r>
            <a:r>
              <a:rPr lang="pt-BR" sz="2500" b="1" dirty="0"/>
              <a:t>1) estabelecer o que as crianças precisam aprender em um determinado </a:t>
            </a:r>
            <a:r>
              <a:rPr lang="pt-BR" sz="2500" b="1" dirty="0" smtClean="0"/>
              <a:t>tempo, mas com possibilidade de flexibilização nos três anos iniciais;</a:t>
            </a:r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</a:t>
            </a:r>
            <a:r>
              <a:rPr lang="pt-BR" sz="2500" b="1" dirty="0"/>
              <a:t>2) </a:t>
            </a:r>
            <a:r>
              <a:rPr lang="pt-BR" sz="2500" b="1" dirty="0" smtClean="0"/>
              <a:t>   selecionar </a:t>
            </a:r>
            <a:r>
              <a:rPr lang="pt-BR" sz="2500" b="1" dirty="0"/>
              <a:t>as </a:t>
            </a:r>
            <a:r>
              <a:rPr lang="pt-BR" sz="2500" b="1" u="sng" dirty="0"/>
              <a:t>estratégias de avaliação </a:t>
            </a:r>
            <a:r>
              <a:rPr lang="pt-BR" sz="2500" b="1" dirty="0"/>
              <a:t>que sejam mais adequadas à verificação do que foi aprendido</a:t>
            </a:r>
            <a:r>
              <a:rPr lang="pt-BR" sz="2500" b="1" dirty="0" smtClean="0"/>
              <a:t>.  (pag. 33)</a:t>
            </a:r>
            <a:endParaRPr lang="pt-BR" sz="2500" b="1" dirty="0"/>
          </a:p>
        </p:txBody>
      </p:sp>
      <p:sp>
        <p:nvSpPr>
          <p:cNvPr id="3" name="Retângulo 2"/>
          <p:cNvSpPr/>
          <p:nvPr/>
        </p:nvSpPr>
        <p:spPr>
          <a:xfrm>
            <a:off x="340385" y="3950900"/>
            <a:ext cx="8496944" cy="2862322"/>
          </a:xfrm>
          <a:prstGeom prst="rect">
            <a:avLst/>
          </a:prstGeom>
          <a:solidFill>
            <a:srgbClr val="FFFF7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b="1" dirty="0" smtClean="0"/>
              <a:t>... é essencial que sejam planejadas boas </a:t>
            </a:r>
            <a:r>
              <a:rPr lang="pt-BR" sz="3000" b="1" dirty="0" smtClean="0">
                <a:solidFill>
                  <a:srgbClr val="FF0000"/>
                </a:solidFill>
              </a:rPr>
              <a:t>ESTRATÉGIAS PARA AVALIAR</a:t>
            </a:r>
            <a:r>
              <a:rPr lang="pt-BR" sz="3000" b="1" dirty="0" smtClean="0"/>
              <a:t> os alunos, como também boas </a:t>
            </a:r>
            <a:r>
              <a:rPr lang="pt-BR" sz="3000" b="1" dirty="0" smtClean="0">
                <a:solidFill>
                  <a:srgbClr val="FF0000"/>
                </a:solidFill>
              </a:rPr>
              <a:t>INTERVENÇÕES</a:t>
            </a:r>
            <a:r>
              <a:rPr lang="pt-BR" sz="3000" b="1" dirty="0" smtClean="0"/>
              <a:t>, para que eles avancem no seu processo de aprendizagem.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9018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1331</Words>
  <Application>Microsoft Office PowerPoint</Application>
  <PresentationFormat>Apresentação na tela (4:3)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PLANEJAMENTO: ELEMENTOS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Weber</dc:creator>
  <cp:lastModifiedBy>Professor Gesiel</cp:lastModifiedBy>
  <cp:revision>53</cp:revision>
  <dcterms:created xsi:type="dcterms:W3CDTF">2015-11-08T20:58:04Z</dcterms:created>
  <dcterms:modified xsi:type="dcterms:W3CDTF">2017-11-29T04:15:58Z</dcterms:modified>
</cp:coreProperties>
</file>