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9" r:id="rId1"/>
  </p:sldMasterIdLst>
  <p:sldIdLst>
    <p:sldId id="256" r:id="rId2"/>
    <p:sldId id="312" r:id="rId3"/>
    <p:sldId id="268" r:id="rId4"/>
    <p:sldId id="269" r:id="rId5"/>
    <p:sldId id="270" r:id="rId6"/>
    <p:sldId id="294" r:id="rId7"/>
    <p:sldId id="267" r:id="rId8"/>
    <p:sldId id="272" r:id="rId9"/>
    <p:sldId id="273" r:id="rId10"/>
    <p:sldId id="274" r:id="rId11"/>
    <p:sldId id="275" r:id="rId12"/>
    <p:sldId id="257" r:id="rId13"/>
    <p:sldId id="258" r:id="rId14"/>
    <p:sldId id="271" r:id="rId15"/>
    <p:sldId id="277" r:id="rId16"/>
    <p:sldId id="278" r:id="rId17"/>
    <p:sldId id="279" r:id="rId18"/>
    <p:sldId id="280" r:id="rId19"/>
    <p:sldId id="263" r:id="rId20"/>
    <p:sldId id="265" r:id="rId21"/>
    <p:sldId id="266" r:id="rId22"/>
    <p:sldId id="264" r:id="rId23"/>
    <p:sldId id="276" r:id="rId24"/>
    <p:sldId id="282" r:id="rId25"/>
    <p:sldId id="290" r:id="rId26"/>
    <p:sldId id="293" r:id="rId27"/>
    <p:sldId id="292" r:id="rId28"/>
    <p:sldId id="291" r:id="rId29"/>
    <p:sldId id="261" r:id="rId30"/>
    <p:sldId id="262" r:id="rId31"/>
    <p:sldId id="284" r:id="rId32"/>
    <p:sldId id="285" r:id="rId33"/>
    <p:sldId id="286" r:id="rId34"/>
    <p:sldId id="287" r:id="rId35"/>
    <p:sldId id="288" r:id="rId36"/>
    <p:sldId id="289" r:id="rId37"/>
    <p:sldId id="283" r:id="rId38"/>
    <p:sldId id="298" r:id="rId39"/>
    <p:sldId id="299" r:id="rId40"/>
    <p:sldId id="300" r:id="rId41"/>
    <p:sldId id="301" r:id="rId42"/>
    <p:sldId id="302" r:id="rId43"/>
    <p:sldId id="303" r:id="rId44"/>
    <p:sldId id="305" r:id="rId45"/>
    <p:sldId id="307" r:id="rId46"/>
    <p:sldId id="308" r:id="rId47"/>
    <p:sldId id="309" r:id="rId48"/>
    <p:sldId id="310" r:id="rId49"/>
    <p:sldId id="311" r:id="rId50"/>
    <p:sldId id="306" r:id="rId51"/>
    <p:sldId id="313" r:id="rId52"/>
    <p:sldId id="314" r:id="rId53"/>
    <p:sldId id="297" r:id="rId54"/>
    <p:sldId id="295" r:id="rId55"/>
    <p:sldId id="296" r:id="rId56"/>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12" autoAdjust="0"/>
    <p:restoredTop sz="94660"/>
  </p:normalViewPr>
  <p:slideViewPr>
    <p:cSldViewPr>
      <p:cViewPr varScale="1">
        <p:scale>
          <a:sx n="93" d="100"/>
          <a:sy n="93" d="100"/>
        </p:scale>
        <p:origin x="1066" y="8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pt-BR"/>
              <a:t>Clique para editar o título Mestre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D8BD707-D9CF-40AE-B4C6-C98DA3205C09}" type="datetimeFigureOut">
              <a:rPr lang="en-US" smtClean="0"/>
              <a:t>4/12/2018</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pt-B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pt-BR" smtClean="0"/>
              <a:t>‹nº›</a:t>
            </a:fld>
            <a:endParaRPr lang="pt-BR"/>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0949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6F15528-21DE-4FAA-801E-634DDDAF4B2B}" type="slidenum">
              <a:rPr lang="pt-BR" smtClean="0"/>
              <a:t>‹nº›</a:t>
            </a:fld>
            <a:endParaRPr lang="pt-BR"/>
          </a:p>
        </p:txBody>
      </p:sp>
    </p:spTree>
    <p:extLst>
      <p:ext uri="{BB962C8B-B14F-4D97-AF65-F5344CB8AC3E}">
        <p14:creationId xmlns:p14="http://schemas.microsoft.com/office/powerpoint/2010/main" val="1322410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6F15528-21DE-4FAA-801E-634DDDAF4B2B}" type="slidenum">
              <a:rPr lang="pt-BR" smtClean="0"/>
              <a:t>‹nº›</a:t>
            </a:fld>
            <a:endParaRPr lang="pt-BR"/>
          </a:p>
        </p:txBody>
      </p:sp>
    </p:spTree>
    <p:extLst>
      <p:ext uri="{BB962C8B-B14F-4D97-AF65-F5344CB8AC3E}">
        <p14:creationId xmlns:p14="http://schemas.microsoft.com/office/powerpoint/2010/main" val="1310506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672067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6F15528-21DE-4FAA-801E-634DDDAF4B2B}" type="slidenum">
              <a:rPr lang="pt-BR" smtClean="0"/>
              <a:t>‹nº›</a:t>
            </a:fld>
            <a:endParaRPr lang="pt-BR"/>
          </a:p>
        </p:txBody>
      </p:sp>
    </p:spTree>
    <p:extLst>
      <p:ext uri="{BB962C8B-B14F-4D97-AF65-F5344CB8AC3E}">
        <p14:creationId xmlns:p14="http://schemas.microsoft.com/office/powerpoint/2010/main" val="222631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pt-BR"/>
              <a:t>Clique para editar o título Mestre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1D8BD707-D9CF-40AE-B4C6-C98DA3205C09}"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6F15528-21DE-4FAA-801E-634DDDAF4B2B}" type="slidenum">
              <a:rPr lang="pt-BR" smtClean="0"/>
              <a:t>‹nº›</a:t>
            </a:fld>
            <a:endParaRPr lang="pt-BR"/>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9415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B6F15528-21DE-4FAA-801E-634DDDAF4B2B}" type="slidenum">
              <a:rPr lang="pt-BR" smtClean="0"/>
              <a:t>‹nº›</a:t>
            </a:fld>
            <a:endParaRPr lang="pt-BR"/>
          </a:p>
        </p:txBody>
      </p:sp>
    </p:spTree>
    <p:extLst>
      <p:ext uri="{BB962C8B-B14F-4D97-AF65-F5344CB8AC3E}">
        <p14:creationId xmlns:p14="http://schemas.microsoft.com/office/powerpoint/2010/main" val="188978613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Editar estilos de texto Mestre</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Editar estilos de texto Mestre</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4/12/2018</a:t>
            </a:fld>
            <a:endParaRPr lang="en-US"/>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B6F15528-21DE-4FAA-801E-634DDDAF4B2B}" type="slidenum">
              <a:rPr lang="pt-BR" smtClean="0"/>
              <a:t>‹nº›</a:t>
            </a:fld>
            <a:endParaRPr lang="pt-BR"/>
          </a:p>
        </p:txBody>
      </p:sp>
    </p:spTree>
    <p:extLst>
      <p:ext uri="{BB962C8B-B14F-4D97-AF65-F5344CB8AC3E}">
        <p14:creationId xmlns:p14="http://schemas.microsoft.com/office/powerpoint/2010/main" val="67317158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4/12/2018</a:t>
            </a:fld>
            <a:endParaRPr lang="en-US"/>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B6F15528-21DE-4FAA-801E-634DDDAF4B2B}" type="slidenum">
              <a:rPr lang="pt-BR" smtClean="0"/>
              <a:t>‹nº›</a:t>
            </a:fld>
            <a:endParaRPr lang="pt-BR"/>
          </a:p>
        </p:txBody>
      </p:sp>
    </p:spTree>
    <p:extLst>
      <p:ext uri="{BB962C8B-B14F-4D97-AF65-F5344CB8AC3E}">
        <p14:creationId xmlns:p14="http://schemas.microsoft.com/office/powerpoint/2010/main" val="992646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4/12/2018</a:t>
            </a:fld>
            <a:endParaRPr lang="en-US"/>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B6F15528-21DE-4FAA-801E-634DDDAF4B2B}" type="slidenum">
              <a:rPr lang="pt-BR" smtClean="0"/>
              <a:t>‹nº›</a:t>
            </a:fld>
            <a:endParaRPr lang="pt-BR"/>
          </a:p>
        </p:txBody>
      </p:sp>
    </p:spTree>
    <p:extLst>
      <p:ext uri="{BB962C8B-B14F-4D97-AF65-F5344CB8AC3E}">
        <p14:creationId xmlns:p14="http://schemas.microsoft.com/office/powerpoint/2010/main" val="2191459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pt-BR"/>
              <a:t>Clique para editar o título Mestre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BR"/>
              <a:t>Editar estilos de texto Mestre</a:t>
            </a:r>
          </a:p>
        </p:txBody>
      </p:sp>
      <p:sp>
        <p:nvSpPr>
          <p:cNvPr id="5" name="Date Placeholder 4"/>
          <p:cNvSpPr>
            <a:spLocks noGrp="1"/>
          </p:cNvSpPr>
          <p:nvPr>
            <p:ph type="dt" sz="half" idx="10"/>
          </p:nvPr>
        </p:nvSpPr>
        <p:spPr/>
        <p:txBody>
          <a:bodyPr/>
          <a:lstStyle/>
          <a:p>
            <a:fld id="{1D8BD707-D9CF-40AE-B4C6-C98DA3205C09}"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B6F15528-21DE-4FAA-801E-634DDDAF4B2B}" type="slidenum">
              <a:rPr lang="pt-BR" smtClean="0"/>
              <a:t>‹nº›</a:t>
            </a:fld>
            <a:endParaRPr lang="pt-BR"/>
          </a:p>
        </p:txBody>
      </p:sp>
    </p:spTree>
    <p:extLst>
      <p:ext uri="{BB962C8B-B14F-4D97-AF65-F5344CB8AC3E}">
        <p14:creationId xmlns:p14="http://schemas.microsoft.com/office/powerpoint/2010/main" val="208537167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pt-BR"/>
              <a:t>Clique no ícone para adicionar uma imagem</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BR"/>
              <a:t>Editar estilos de texto Mestre</a:t>
            </a:r>
          </a:p>
        </p:txBody>
      </p:sp>
      <p:sp>
        <p:nvSpPr>
          <p:cNvPr id="5" name="Date Placeholder 4"/>
          <p:cNvSpPr>
            <a:spLocks noGrp="1"/>
          </p:cNvSpPr>
          <p:nvPr>
            <p:ph type="dt" sz="half" idx="10"/>
          </p:nvPr>
        </p:nvSpPr>
        <p:spPr/>
        <p:txBody>
          <a:bodyPr/>
          <a:lstStyle/>
          <a:p>
            <a:fld id="{1D8BD707-D9CF-40AE-B4C6-C98DA3205C09}"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pt-BR" smtClean="0"/>
              <a:t>‹nº›</a:t>
            </a:fld>
            <a:endParaRPr lang="pt-BR"/>
          </a:p>
        </p:txBody>
      </p:sp>
    </p:spTree>
    <p:extLst>
      <p:ext uri="{BB962C8B-B14F-4D97-AF65-F5344CB8AC3E}">
        <p14:creationId xmlns:p14="http://schemas.microsoft.com/office/powerpoint/2010/main" val="695516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1D8BD707-D9CF-40AE-B4C6-C98DA3205C09}" type="datetimeFigureOut">
              <a:rPr lang="en-US" smtClean="0"/>
              <a:t>4/12/2018</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pt-BR"/>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B6F15528-21DE-4FAA-801E-634DDDAF4B2B}" type="slidenum">
              <a:rPr lang="pt-BR" smtClean="0"/>
              <a:t>‹nº›</a:t>
            </a:fld>
            <a:endParaRPr lang="pt-BR"/>
          </a:p>
        </p:txBody>
      </p:sp>
    </p:spTree>
    <p:extLst>
      <p:ext uri="{BB962C8B-B14F-4D97-AF65-F5344CB8AC3E}">
        <p14:creationId xmlns:p14="http://schemas.microsoft.com/office/powerpoint/2010/main" val="3886232722"/>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 id="2147484021" r:id="rId12"/>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drive.google.com/file/d/17vRXGvWcrn3xH1Eazmgma2ooLEFuJJgv/view?usp=sharing"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drive.google.com/file/d/17vRXGvWcrn3xH1Eazmgma2ooLEFuJJgv/view?usp=sharin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drive.google.com/file/d/17vRXGvWcrn3xH1Eazmgma2ooLEFuJJgv/view?usp=sharing"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drive.google.com/file/d/1_iXTim4C3lznzC5Z13uq3Z1I9aKJn8Bx/view?usp=sharing" TargetMode="External"/><Relationship Id="rId2" Type="http://schemas.openxmlformats.org/officeDocument/2006/relationships/hyperlink" Target="http://www.pmf.sc.gov.br/arquivos/arquivos/pdf/23_06_2017_11.13.21.b097b0d2d26a%20f5819c89e809f8f527a2.pdf"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637442" y="457200"/>
            <a:ext cx="8058150" cy="1986441"/>
          </a:xfrm>
          <a:prstGeom prst="rect">
            <a:avLst/>
          </a:prstGeom>
        </p:spPr>
        <p:txBody>
          <a:bodyPr vert="horz" wrap="square" lIns="0" tIns="107950" rIns="0" bIns="0" rtlCol="0">
            <a:spAutoFit/>
          </a:bodyPr>
          <a:lstStyle/>
          <a:p>
            <a:pPr marL="12700">
              <a:lnSpc>
                <a:spcPct val="100000"/>
              </a:lnSpc>
              <a:spcBef>
                <a:spcPts val="850"/>
              </a:spcBef>
            </a:pPr>
            <a:r>
              <a:rPr lang="pt-BR"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FORMAÇÃO PNAIC  11/04/18</a:t>
            </a:r>
            <a:br>
              <a:rPr lang="pt-BR" sz="4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br>
              <a:rPr lang="pt-BR" sz="4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endParaRPr sz="3200" b="1" dirty="0">
              <a:ln w="22225">
                <a:solidFill>
                  <a:schemeClr val="accent2"/>
                </a:solidFill>
                <a:prstDash val="solid"/>
              </a:ln>
              <a:solidFill>
                <a:schemeClr val="accent2">
                  <a:lumMod val="40000"/>
                  <a:lumOff val="60000"/>
                </a:schemeClr>
              </a:solidFill>
            </a:endParaRPr>
          </a:p>
        </p:txBody>
      </p:sp>
      <p:sp>
        <p:nvSpPr>
          <p:cNvPr id="3" name="CaixaDeTexto 2">
            <a:extLst>
              <a:ext uri="{FF2B5EF4-FFF2-40B4-BE49-F238E27FC236}">
                <a16:creationId xmlns:a16="http://schemas.microsoft.com/office/drawing/2014/main" id="{FB3F6DA2-6E20-4B2A-9C6F-EFD65800DBEA}"/>
              </a:ext>
            </a:extLst>
          </p:cNvPr>
          <p:cNvSpPr txBox="1"/>
          <p:nvPr/>
        </p:nvSpPr>
        <p:spPr>
          <a:xfrm>
            <a:off x="448408" y="1676400"/>
            <a:ext cx="8229600" cy="4616648"/>
          </a:xfrm>
          <a:prstGeom prst="rect">
            <a:avLst/>
          </a:prstGeom>
          <a:noFill/>
        </p:spPr>
        <p:txBody>
          <a:bodyPr wrap="square" rtlCol="0">
            <a:spAutoFit/>
          </a:bodyPr>
          <a:lstStyle/>
          <a:p>
            <a:pPr marL="571500" indent="-571500">
              <a:buFont typeface="Arial" panose="020B0604020202020204" pitchFamily="34" charset="0"/>
              <a:buChar char="•"/>
            </a:pPr>
            <a:r>
              <a:rPr lang="pt-BR" sz="3600" b="1" dirty="0">
                <a:ln w="12700">
                  <a:solidFill>
                    <a:srgbClr val="92278F"/>
                  </a:solidFill>
                  <a:prstDash val="solid"/>
                </a:ln>
                <a:pattFill prst="pct50">
                  <a:fgClr>
                    <a:srgbClr val="92278F"/>
                  </a:fgClr>
                  <a:bgClr>
                    <a:srgbClr val="92278F">
                      <a:lumMod val="20000"/>
                      <a:lumOff val="80000"/>
                    </a:srgbClr>
                  </a:bgClr>
                </a:pattFill>
                <a:effectLst>
                  <a:outerShdw dist="38100" dir="2640000" algn="bl" rotWithShape="0">
                    <a:srgbClr val="92278F"/>
                  </a:outerShdw>
                </a:effectLst>
                <a:ea typeface="+mj-ea"/>
                <a:cs typeface="+mj-cs"/>
              </a:rPr>
              <a:t>MOMENTO DELEITE:</a:t>
            </a:r>
          </a:p>
          <a:p>
            <a:r>
              <a:rPr lang="pt-BR" sz="2800" b="1" dirty="0">
                <a:ln w="12700">
                  <a:solidFill>
                    <a:srgbClr val="92278F"/>
                  </a:solidFill>
                  <a:prstDash val="solid"/>
                </a:ln>
                <a:pattFill prst="pct50">
                  <a:fgClr>
                    <a:srgbClr val="92278F"/>
                  </a:fgClr>
                  <a:bgClr>
                    <a:srgbClr val="92278F">
                      <a:lumMod val="20000"/>
                      <a:lumOff val="80000"/>
                    </a:srgbClr>
                  </a:bgClr>
                </a:pattFill>
                <a:effectLst>
                  <a:outerShdw dist="38100" dir="2640000" algn="bl" rotWithShape="0">
                    <a:srgbClr val="92278F"/>
                  </a:outerShdw>
                </a:effectLst>
                <a:ea typeface="+mj-ea"/>
                <a:cs typeface="+mj-cs"/>
              </a:rPr>
              <a:t>Apresentação e leitura do livro de literatura infantil “MONSTRUOSIDADES”.                                                     Com autoria de Elias José e ilustrações de Jefferson Galdino. Editora Noovha América. </a:t>
            </a:r>
          </a:p>
          <a:p>
            <a:endParaRPr lang="pt-BR" sz="1400" b="1" dirty="0">
              <a:ln w="12700">
                <a:solidFill>
                  <a:srgbClr val="92278F"/>
                </a:solidFill>
                <a:prstDash val="solid"/>
              </a:ln>
              <a:solidFill>
                <a:srgbClr val="00B0F0"/>
              </a:solidFill>
              <a:effectLst>
                <a:outerShdw dist="38100" dir="2640000" algn="bl" rotWithShape="0">
                  <a:srgbClr val="92278F"/>
                </a:outerShdw>
              </a:effectLst>
              <a:ea typeface="+mj-ea"/>
              <a:cs typeface="+mj-cs"/>
            </a:endParaRPr>
          </a:p>
          <a:p>
            <a:endParaRPr lang="pt-BR" sz="1400" b="1" dirty="0">
              <a:ln w="12700">
                <a:solidFill>
                  <a:srgbClr val="92278F"/>
                </a:solidFill>
                <a:prstDash val="solid"/>
              </a:ln>
              <a:solidFill>
                <a:srgbClr val="00B0F0"/>
              </a:solidFill>
              <a:effectLst>
                <a:outerShdw dist="38100" dir="2640000" algn="bl" rotWithShape="0">
                  <a:srgbClr val="92278F"/>
                </a:outerShdw>
              </a:effectLst>
              <a:ea typeface="+mj-ea"/>
              <a:cs typeface="+mj-cs"/>
            </a:endParaRPr>
          </a:p>
          <a:p>
            <a:pPr marL="571500" lvl="0" indent="-571500">
              <a:buFont typeface="Arial" panose="020B0604020202020204" pitchFamily="34" charset="0"/>
              <a:buChar char="•"/>
            </a:pPr>
            <a:r>
              <a:rPr lang="pt-BR" sz="3600" b="1" dirty="0">
                <a:ln w="12700">
                  <a:solidFill>
                    <a:srgbClr val="92278F"/>
                  </a:solidFill>
                  <a:prstDash val="solid"/>
                </a:ln>
                <a:pattFill prst="pct50">
                  <a:fgClr>
                    <a:srgbClr val="92278F"/>
                  </a:fgClr>
                  <a:bgClr>
                    <a:srgbClr val="92278F">
                      <a:lumMod val="20000"/>
                      <a:lumOff val="80000"/>
                    </a:srgbClr>
                  </a:bgClr>
                </a:pattFill>
                <a:effectLst>
                  <a:outerShdw dist="38100" dir="2640000" algn="bl" rotWithShape="0">
                    <a:srgbClr val="92278F"/>
                  </a:outerShdw>
                </a:effectLst>
              </a:rPr>
              <a:t>MOMENTO DOS AVISOS:</a:t>
            </a:r>
          </a:p>
          <a:p>
            <a:pPr marL="571500" lvl="0" indent="-571500">
              <a:buFont typeface="Arial" panose="020B0604020202020204" pitchFamily="34" charset="0"/>
              <a:buChar char="•"/>
            </a:pPr>
            <a:endParaRPr lang="pt-BR" sz="3600" b="1" dirty="0">
              <a:ln w="12700">
                <a:solidFill>
                  <a:srgbClr val="92278F"/>
                </a:solidFill>
                <a:prstDash val="solid"/>
              </a:ln>
              <a:pattFill prst="pct50">
                <a:fgClr>
                  <a:srgbClr val="92278F"/>
                </a:fgClr>
                <a:bgClr>
                  <a:srgbClr val="92278F">
                    <a:lumMod val="20000"/>
                    <a:lumOff val="80000"/>
                  </a:srgbClr>
                </a:bgClr>
              </a:pattFill>
              <a:effectLst>
                <a:outerShdw dist="38100" dir="2640000" algn="bl" rotWithShape="0">
                  <a:srgbClr val="92278F"/>
                </a:outerShdw>
              </a:effectLst>
            </a:endParaRPr>
          </a:p>
          <a:p>
            <a:pPr lvl="0"/>
            <a:r>
              <a:rPr lang="pt-BR" b="1" dirty="0">
                <a:ln w="12700">
                  <a:solidFill>
                    <a:srgbClr val="92278F"/>
                  </a:solidFill>
                  <a:prstDash val="solid"/>
                </a:ln>
                <a:pattFill prst="pct50">
                  <a:fgClr>
                    <a:srgbClr val="92278F"/>
                  </a:fgClr>
                  <a:bgClr>
                    <a:srgbClr val="92278F">
                      <a:lumMod val="20000"/>
                      <a:lumOff val="80000"/>
                    </a:srgbClr>
                  </a:bgClr>
                </a:pattFill>
                <a:effectLst>
                  <a:outerShdw dist="38100" dir="2640000" algn="bl" rotWithShape="0">
                    <a:srgbClr val="92278F"/>
                  </a:outerShdw>
                </a:effectLst>
              </a:rPr>
              <a:t>                                                                          Formador local: Prof. Gesiel Pereira da Silveira</a:t>
            </a:r>
          </a:p>
          <a:p>
            <a:pPr lvl="0"/>
            <a:endParaRPr lang="pt-BR" sz="1400" b="1" dirty="0">
              <a:ln w="12700">
                <a:solidFill>
                  <a:srgbClr val="92278F"/>
                </a:solidFill>
                <a:prstDash val="solid"/>
              </a:ln>
              <a:solidFill>
                <a:srgbClr val="00B0F0"/>
              </a:solidFill>
              <a:effectLst>
                <a:outerShdw dist="38100" dir="2640000" algn="bl" rotWithShape="0">
                  <a:srgbClr val="92278F"/>
                </a:outerShdw>
              </a:effectLst>
            </a:endParaRPr>
          </a:p>
          <a:p>
            <a:endParaRPr lang="pt-BR" sz="1400" dirty="0">
              <a:solidFill>
                <a:srgbClr val="00B0F0"/>
              </a:solidFill>
            </a:endParaRPr>
          </a:p>
        </p:txBody>
      </p:sp>
      <p:sp>
        <p:nvSpPr>
          <p:cNvPr id="2" name="CaixaDeTexto 1">
            <a:extLst>
              <a:ext uri="{FF2B5EF4-FFF2-40B4-BE49-F238E27FC236}">
                <a16:creationId xmlns:a16="http://schemas.microsoft.com/office/drawing/2014/main" id="{1E798786-544D-4FBB-9C00-83DBE956A46A}"/>
              </a:ext>
            </a:extLst>
          </p:cNvPr>
          <p:cNvSpPr txBox="1"/>
          <p:nvPr/>
        </p:nvSpPr>
        <p:spPr>
          <a:xfrm>
            <a:off x="448408" y="3886200"/>
            <a:ext cx="7515958" cy="553998"/>
          </a:xfrm>
          <a:prstGeom prst="rect">
            <a:avLst/>
          </a:prstGeom>
          <a:noFill/>
        </p:spPr>
        <p:txBody>
          <a:bodyPr wrap="square" rtlCol="0">
            <a:spAutoFit/>
          </a:bodyPr>
          <a:lstStyle/>
          <a:p>
            <a:r>
              <a:rPr lang="pt-BR" sz="1500" i="1" dirty="0">
                <a:solidFill>
                  <a:schemeClr val="accent4">
                    <a:lumMod val="50000"/>
                  </a:schemeClr>
                </a:solidFill>
                <a:hlinkClick r:id="rId2"/>
              </a:rPr>
              <a:t>https://drive.google.com/file/d/17vRXGvWcrn3xH1Eazmgma2ooLEFuJJgv/view?usp=sharing</a:t>
            </a:r>
            <a:endParaRPr lang="pt-BR" sz="1500" i="1" dirty="0">
              <a:solidFill>
                <a:schemeClr val="accent4">
                  <a:lumMod val="50000"/>
                </a:schemeClr>
              </a:solidFill>
            </a:endParaRPr>
          </a:p>
          <a:p>
            <a:endParaRPr lang="pt-BR" sz="1500" i="1" dirty="0">
              <a:solidFill>
                <a:schemeClr val="accent4">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BBE607DA-76A9-48B4-ADEE-5D58E83C6EC1}"/>
              </a:ext>
            </a:extLst>
          </p:cNvPr>
          <p:cNvSpPr>
            <a:spLocks noGrp="1"/>
          </p:cNvSpPr>
          <p:nvPr>
            <p:ph type="title"/>
          </p:nvPr>
        </p:nvSpPr>
        <p:spPr>
          <a:xfrm>
            <a:off x="732790" y="762000"/>
            <a:ext cx="7678419" cy="5539978"/>
          </a:xfrm>
        </p:spPr>
        <p:txBody>
          <a:bodyPr>
            <a:normAutofit/>
          </a:bodyPr>
          <a:lstStyle/>
          <a:p>
            <a:pPr algn="just"/>
            <a:r>
              <a:rPr lang="pt-BR"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“Segundo a educadora argentina Delia LERNER, da Faculdade de Educação da Universidade de Buenos Aires, a articulação do trabalho de grupo e individual se dá em processos complementares, uma ASCENDENTE e outro DESCENDENTE.</a:t>
            </a:r>
            <a:r>
              <a:rPr lang="pt-BR" sz="3600" dirty="0"/>
              <a:t>							  </a:t>
            </a:r>
            <a:br>
              <a:rPr lang="pt-BR" sz="3600" dirty="0"/>
            </a:br>
            <a:endParaRPr lang="pt-BR" sz="3600" dirty="0"/>
          </a:p>
        </p:txBody>
      </p:sp>
    </p:spTree>
    <p:extLst>
      <p:ext uri="{BB962C8B-B14F-4D97-AF65-F5344CB8AC3E}">
        <p14:creationId xmlns:p14="http://schemas.microsoft.com/office/powerpoint/2010/main" val="971726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BBE607DA-76A9-48B4-ADEE-5D58E83C6EC1}"/>
              </a:ext>
            </a:extLst>
          </p:cNvPr>
          <p:cNvSpPr>
            <a:spLocks noGrp="1"/>
          </p:cNvSpPr>
          <p:nvPr>
            <p:ph type="title"/>
          </p:nvPr>
        </p:nvSpPr>
        <p:spPr>
          <a:xfrm>
            <a:off x="685800" y="1752600"/>
            <a:ext cx="7678419" cy="1676400"/>
          </a:xfrm>
        </p:spPr>
        <p:txBody>
          <a:bodyPr>
            <a:normAutofit fontScale="90000"/>
          </a:bodyPr>
          <a:lstStyle/>
          <a:p>
            <a:pPr algn="just"/>
            <a:r>
              <a:rPr lang="pt-BR"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ASCENDENTE: Que parte de atividades individuais e avança para duplas, grupos e  culmina na turma.	</a:t>
            </a:r>
            <a:r>
              <a:rPr lang="pt-BR" sz="3600" dirty="0"/>
              <a:t>					</a:t>
            </a:r>
            <a:br>
              <a:rPr lang="pt-BR" sz="3600" dirty="0"/>
            </a:br>
            <a:br>
              <a:rPr lang="pt-BR" sz="3600" dirty="0"/>
            </a:br>
            <a:r>
              <a:rPr lang="pt-BR" sz="3600" dirty="0"/>
              <a:t>							  </a:t>
            </a:r>
            <a:br>
              <a:rPr lang="pt-BR" sz="3600" dirty="0"/>
            </a:br>
            <a:endParaRPr lang="pt-BR" sz="3600" dirty="0"/>
          </a:p>
        </p:txBody>
      </p:sp>
      <p:sp>
        <p:nvSpPr>
          <p:cNvPr id="2" name="CaixaDeTexto 1">
            <a:extLst>
              <a:ext uri="{FF2B5EF4-FFF2-40B4-BE49-F238E27FC236}">
                <a16:creationId xmlns:a16="http://schemas.microsoft.com/office/drawing/2014/main" id="{4A7C8B9E-E769-43BE-943A-A11F8574ECF7}"/>
              </a:ext>
            </a:extLst>
          </p:cNvPr>
          <p:cNvSpPr txBox="1"/>
          <p:nvPr/>
        </p:nvSpPr>
        <p:spPr>
          <a:xfrm>
            <a:off x="638809" y="2971800"/>
            <a:ext cx="7772400" cy="3416320"/>
          </a:xfrm>
          <a:prstGeom prst="rect">
            <a:avLst/>
          </a:prstGeom>
          <a:noFill/>
        </p:spPr>
        <p:txBody>
          <a:bodyPr wrap="square" rtlCol="0">
            <a:spAutoFit/>
          </a:bodyPr>
          <a:lstStyle/>
          <a:p>
            <a:pPr algn="just"/>
            <a:r>
              <a:rPr lang="pt-BR" sz="3600" b="1" kern="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Gill Sans MT"/>
                <a:ea typeface="+mj-ea"/>
              </a:rPr>
              <a:t>DESCENDENTE. Que parte de uma atividade com a turma, tendo o professor como facilitador de algo complexo, para a partir dali, forma grupos, duplas e finalizar no individual.</a:t>
            </a:r>
            <a:endParaRPr lang="pt-BR"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802068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20140" y="85490"/>
            <a:ext cx="7171054" cy="1044000"/>
          </a:xfrm>
          <a:prstGeom prst="rect">
            <a:avLst/>
          </a:prstGeom>
        </p:spPr>
        <p:txBody>
          <a:bodyPr vert="horz" wrap="square" lIns="0" tIns="12700" rIns="0" bIns="0" rtlCol="0">
            <a:spAutoFit/>
          </a:bodyPr>
          <a:lstStyle/>
          <a:p>
            <a:pPr marL="12700" marR="5080" indent="231140">
              <a:lnSpc>
                <a:spcPct val="100000"/>
              </a:lnSpc>
              <a:spcBef>
                <a:spcPts val="100"/>
              </a:spcBef>
            </a:pPr>
            <a:br>
              <a:rPr lang="pt-BR" sz="4000" dirty="0"/>
            </a:br>
            <a:r>
              <a:rPr lang="pt-BR"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O QUE SE ENTENDE POR  AGRUPAMENTO PRODUTIVO?</a:t>
            </a:r>
            <a:endParaRPr sz="3600" b="1" dirty="0">
              <a:solidFill>
                <a:schemeClr val="tx1"/>
              </a:solidFill>
            </a:endParaRPr>
          </a:p>
        </p:txBody>
      </p:sp>
      <p:sp>
        <p:nvSpPr>
          <p:cNvPr id="3" name="object 3"/>
          <p:cNvSpPr/>
          <p:nvPr/>
        </p:nvSpPr>
        <p:spPr>
          <a:xfrm>
            <a:off x="1243330" y="2308469"/>
            <a:ext cx="7669530" cy="45847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120139" y="1807209"/>
            <a:ext cx="7171055" cy="513080"/>
          </a:xfrm>
          <a:prstGeom prst="rect">
            <a:avLst/>
          </a:prstGeom>
        </p:spPr>
        <p:txBody>
          <a:bodyPr vert="horz" wrap="square" lIns="0" tIns="12700" rIns="0" bIns="0" rtlCol="0">
            <a:spAutoFit/>
          </a:bodyPr>
          <a:lstStyle/>
          <a:p>
            <a:pPr marL="12700">
              <a:lnSpc>
                <a:spcPct val="100000"/>
              </a:lnSpc>
              <a:spcBef>
                <a:spcPts val="100"/>
              </a:spcBef>
            </a:pPr>
            <a:r>
              <a:rPr sz="3200" dirty="0">
                <a:latin typeface="Arial"/>
                <a:cs typeface="Arial"/>
              </a:rPr>
              <a:t>Uma </a:t>
            </a:r>
            <a:r>
              <a:rPr sz="3200" spc="-5" dirty="0">
                <a:latin typeface="Arial"/>
                <a:cs typeface="Arial"/>
              </a:rPr>
              <a:t>parceria produtiva caracteriza</a:t>
            </a:r>
            <a:r>
              <a:rPr sz="3200" spc="30" dirty="0">
                <a:latin typeface="Arial"/>
                <a:cs typeface="Arial"/>
              </a:rPr>
              <a:t> </a:t>
            </a:r>
            <a:r>
              <a:rPr sz="3200" spc="-5" dirty="0">
                <a:latin typeface="Arial"/>
                <a:cs typeface="Arial"/>
              </a:rPr>
              <a:t>por:</a:t>
            </a:r>
            <a:endParaRPr sz="32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47469" y="1445260"/>
            <a:ext cx="7668259" cy="480949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150680" y="1337370"/>
            <a:ext cx="76079" cy="77349"/>
          </a:xfrm>
          <a:prstGeom prst="rect">
            <a:avLst/>
          </a:prstGeom>
          <a:blipFill>
            <a:blip r:embed="rId2" cstate="print"/>
            <a:stretch>
              <a:fillRect/>
            </a:stretch>
          </a:blipFill>
        </p:spPr>
        <p:txBody>
          <a:bodyPr wrap="square" lIns="0" tIns="0" rIns="0" bIns="0" rtlCol="0"/>
          <a:lstStyle/>
          <a:p>
            <a:endParaRPr dirty="0"/>
          </a:p>
        </p:txBody>
      </p:sp>
      <p:sp>
        <p:nvSpPr>
          <p:cNvPr id="4" name="object 4"/>
          <p:cNvSpPr txBox="1">
            <a:spLocks noGrp="1"/>
          </p:cNvSpPr>
          <p:nvPr>
            <p:ph type="title"/>
          </p:nvPr>
        </p:nvSpPr>
        <p:spPr>
          <a:xfrm>
            <a:off x="704497" y="177515"/>
            <a:ext cx="7315200" cy="1342675"/>
          </a:xfrm>
          <a:prstGeom prst="rect">
            <a:avLst/>
          </a:prstGeom>
        </p:spPr>
        <p:txBody>
          <a:bodyPr vert="horz" wrap="square" lIns="0" tIns="107950" rIns="0" bIns="0" rtlCol="0">
            <a:spAutoFit/>
          </a:bodyPr>
          <a:lstStyle/>
          <a:p>
            <a:pPr marL="12700">
              <a:lnSpc>
                <a:spcPct val="100000"/>
              </a:lnSpc>
              <a:spcBef>
                <a:spcPts val="850"/>
              </a:spcBef>
            </a:pPr>
            <a:r>
              <a:rPr lang="pt-BR"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PAPEL DO PROFESSOR NOS</a:t>
            </a:r>
            <a:endParaRPr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marL="40640">
              <a:lnSpc>
                <a:spcPct val="100000"/>
              </a:lnSpc>
              <a:spcBef>
                <a:spcPts val="500"/>
              </a:spcBef>
            </a:pPr>
            <a:r>
              <a:rPr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AGRUPAMENTOS PRODUTIVOS</a:t>
            </a:r>
          </a:p>
        </p:txBody>
      </p:sp>
      <p:sp>
        <p:nvSpPr>
          <p:cNvPr id="5" name="CaixaDeTexto 4">
            <a:extLst>
              <a:ext uri="{FF2B5EF4-FFF2-40B4-BE49-F238E27FC236}">
                <a16:creationId xmlns:a16="http://schemas.microsoft.com/office/drawing/2014/main" id="{BDD1F41E-2222-4E2B-9D50-E2B6AF3E60B9}"/>
              </a:ext>
            </a:extLst>
          </p:cNvPr>
          <p:cNvSpPr txBox="1"/>
          <p:nvPr/>
        </p:nvSpPr>
        <p:spPr>
          <a:xfrm>
            <a:off x="802004" y="1691520"/>
            <a:ext cx="7539991" cy="5016758"/>
          </a:xfrm>
          <a:prstGeom prst="rect">
            <a:avLst/>
          </a:prstGeom>
          <a:noFill/>
        </p:spPr>
        <p:txBody>
          <a:bodyPr wrap="square" rtlCol="0">
            <a:spAutoFit/>
          </a:bodyPr>
          <a:lstStyle/>
          <a:p>
            <a:pPr algn="just"/>
            <a:r>
              <a:rPr lang="pt-BR" sz="3200" b="1" dirty="0">
                <a:ln w="9525">
                  <a:solidFill>
                    <a:schemeClr val="bg1"/>
                  </a:solidFill>
                  <a:prstDash val="solid"/>
                </a:ln>
                <a:effectLst>
                  <a:outerShdw blurRad="12700" dist="38100" dir="2700000" algn="tl" rotWithShape="0">
                    <a:schemeClr val="bg1">
                      <a:lumMod val="50000"/>
                    </a:schemeClr>
                  </a:outerShdw>
                </a:effectLst>
              </a:rPr>
              <a:t>O grande desafio para o professor diz respeito a propositura de situações de aprendizagens que possam ser adequadas aos diferentes saberes em sala de aula, pois devem propor desafios a todos os alunos que compõem os mais diferentes agrupamentos em sala. Nesse processo, é necessário se atentar a algumas considerações que se fazem necessárias, entre elas:</a:t>
            </a:r>
          </a:p>
        </p:txBody>
      </p:sp>
    </p:spTree>
    <p:extLst>
      <p:ext uri="{BB962C8B-B14F-4D97-AF65-F5344CB8AC3E}">
        <p14:creationId xmlns:p14="http://schemas.microsoft.com/office/powerpoint/2010/main" val="2921158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533400" y="225896"/>
            <a:ext cx="8001000" cy="1093889"/>
          </a:xfrm>
          <a:prstGeom prst="rect">
            <a:avLst/>
          </a:prstGeom>
        </p:spPr>
        <p:txBody>
          <a:bodyPr vert="horz" wrap="square" lIns="0" tIns="107950" rIns="0" bIns="0" rtlCol="0">
            <a:spAutoFit/>
          </a:bodyPr>
          <a:lstStyle/>
          <a:p>
            <a:pPr marL="40640" algn="just">
              <a:lnSpc>
                <a:spcPct val="100000"/>
              </a:lnSpc>
              <a:spcBef>
                <a:spcPts val="500"/>
              </a:spcBef>
            </a:pPr>
            <a:r>
              <a:rPr lang="pt-BR"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NOS </a:t>
            </a:r>
            <a:r>
              <a:rPr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AGRUPAMENTOS PRODUTIVOS</a:t>
            </a:r>
            <a:r>
              <a:rPr lang="pt-BR"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O PROFESSOR DEVE ATENTAR PARA:</a:t>
            </a:r>
            <a:endParaRPr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5" name="CaixaDeTexto 4">
            <a:extLst>
              <a:ext uri="{FF2B5EF4-FFF2-40B4-BE49-F238E27FC236}">
                <a16:creationId xmlns:a16="http://schemas.microsoft.com/office/drawing/2014/main" id="{BDD1F41E-2222-4E2B-9D50-E2B6AF3E60B9}"/>
              </a:ext>
            </a:extLst>
          </p:cNvPr>
          <p:cNvSpPr txBox="1"/>
          <p:nvPr/>
        </p:nvSpPr>
        <p:spPr>
          <a:xfrm>
            <a:off x="533400" y="1717589"/>
            <a:ext cx="8001000" cy="4524315"/>
          </a:xfrm>
          <a:prstGeom prst="rect">
            <a:avLst/>
          </a:prstGeom>
          <a:noFill/>
        </p:spPr>
        <p:txBody>
          <a:bodyPr wrap="square" rtlCol="0">
            <a:spAutoFit/>
          </a:bodyPr>
          <a:lstStyle/>
          <a:p>
            <a:pPr marL="514350" indent="-514350" algn="just">
              <a:buFont typeface="+mj-lt"/>
              <a:buAutoNum type="arabicPeriod"/>
            </a:pPr>
            <a:r>
              <a:rPr lang="pt-BR" sz="3600" dirty="0">
                <a:solidFill>
                  <a:schemeClr val="accent2">
                    <a:lumMod val="75000"/>
                  </a:schemeClr>
                </a:solidFill>
              </a:rPr>
              <a:t>Os conhecimentos prévios dos alunos (diagnóstico inicial/sondagem);</a:t>
            </a:r>
          </a:p>
          <a:p>
            <a:pPr marL="514350" indent="-514350" algn="just">
              <a:buFont typeface="+mj-lt"/>
              <a:buAutoNum type="arabicPeriod"/>
            </a:pPr>
            <a:r>
              <a:rPr lang="pt-BR" sz="3600" dirty="0">
                <a:solidFill>
                  <a:schemeClr val="tx2">
                    <a:lumMod val="75000"/>
                  </a:schemeClr>
                </a:solidFill>
              </a:rPr>
              <a:t>A organização dos grupos de trabalho a partir do diagnóstico inicial;</a:t>
            </a:r>
          </a:p>
          <a:p>
            <a:pPr marL="514350" indent="-514350" algn="just">
              <a:buFont typeface="+mj-lt"/>
              <a:buAutoNum type="arabicPeriod"/>
            </a:pPr>
            <a:r>
              <a:rPr lang="pt-BR" sz="3600" dirty="0">
                <a:solidFill>
                  <a:schemeClr val="accent2">
                    <a:lumMod val="75000"/>
                  </a:schemeClr>
                </a:solidFill>
              </a:rPr>
              <a:t>A seleção adequada de materiais considerando os diferentes agrupamentos e as adequações necessárias;</a:t>
            </a:r>
          </a:p>
        </p:txBody>
      </p:sp>
    </p:spTree>
    <p:extLst>
      <p:ext uri="{BB962C8B-B14F-4D97-AF65-F5344CB8AC3E}">
        <p14:creationId xmlns:p14="http://schemas.microsoft.com/office/powerpoint/2010/main" val="905598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BDD1F41E-2222-4E2B-9D50-E2B6AF3E60B9}"/>
              </a:ext>
            </a:extLst>
          </p:cNvPr>
          <p:cNvSpPr txBox="1"/>
          <p:nvPr/>
        </p:nvSpPr>
        <p:spPr>
          <a:xfrm>
            <a:off x="609600" y="1447800"/>
            <a:ext cx="7848600" cy="4801314"/>
          </a:xfrm>
          <a:prstGeom prst="rect">
            <a:avLst/>
          </a:prstGeom>
          <a:noFill/>
        </p:spPr>
        <p:txBody>
          <a:bodyPr wrap="square" rtlCol="0">
            <a:spAutoFit/>
          </a:bodyPr>
          <a:lstStyle/>
          <a:p>
            <a:pPr algn="just"/>
            <a:r>
              <a:rPr lang="pt-BR" sz="3400" dirty="0">
                <a:solidFill>
                  <a:schemeClr val="accent2">
                    <a:lumMod val="75000"/>
                  </a:schemeClr>
                </a:solidFill>
              </a:rPr>
              <a:t>4.  A importância de se dar vez e voz ao aluno nos agrupamentos e nas situações coletivas;</a:t>
            </a:r>
          </a:p>
          <a:p>
            <a:pPr algn="just"/>
            <a:r>
              <a:rPr lang="pt-BR" sz="3400" dirty="0">
                <a:solidFill>
                  <a:schemeClr val="tx2">
                    <a:lumMod val="75000"/>
                  </a:schemeClr>
                </a:solidFill>
              </a:rPr>
              <a:t>5.Proposição de situações de aprendizagens nas quais os alunos tenham problemas a resolver e sejam desafiadoras (equilibração/</a:t>
            </a:r>
            <a:r>
              <a:rPr lang="pt-BR" sz="3400" dirty="0" err="1">
                <a:solidFill>
                  <a:schemeClr val="tx2">
                    <a:lumMod val="75000"/>
                  </a:schemeClr>
                </a:solidFill>
              </a:rPr>
              <a:t>Emilia-Tiberoski</a:t>
            </a:r>
            <a:r>
              <a:rPr lang="pt-BR" sz="3400" dirty="0">
                <a:solidFill>
                  <a:schemeClr val="tx2">
                    <a:lumMod val="75000"/>
                  </a:schemeClr>
                </a:solidFill>
              </a:rPr>
              <a:t>);</a:t>
            </a:r>
          </a:p>
          <a:p>
            <a:pPr algn="just"/>
            <a:r>
              <a:rPr lang="pt-BR" sz="3400" dirty="0">
                <a:solidFill>
                  <a:schemeClr val="accent2">
                    <a:lumMod val="75000"/>
                  </a:schemeClr>
                </a:solidFill>
              </a:rPr>
              <a:t>6. Reconhecimento e o respeito aos saberes que os alunos constroem;</a:t>
            </a:r>
          </a:p>
        </p:txBody>
      </p:sp>
      <p:sp>
        <p:nvSpPr>
          <p:cNvPr id="6" name="object 4">
            <a:extLst>
              <a:ext uri="{FF2B5EF4-FFF2-40B4-BE49-F238E27FC236}">
                <a16:creationId xmlns:a16="http://schemas.microsoft.com/office/drawing/2014/main" id="{11080DE6-C2E5-4446-8BE4-E3320B40E452}"/>
              </a:ext>
            </a:extLst>
          </p:cNvPr>
          <p:cNvSpPr txBox="1">
            <a:spLocks/>
          </p:cNvSpPr>
          <p:nvPr/>
        </p:nvSpPr>
        <p:spPr>
          <a:xfrm>
            <a:off x="609600" y="225896"/>
            <a:ext cx="7848600" cy="1093889"/>
          </a:xfrm>
          <a:prstGeom prst="rect">
            <a:avLst/>
          </a:prstGeom>
        </p:spPr>
        <p:txBody>
          <a:bodyPr vert="horz" wrap="square" lIns="0" tIns="107950" rIns="0" bIns="0" rtlCol="0" anchor="ctr">
            <a:spAutoFit/>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pPr marL="40640" algn="just">
              <a:lnSpc>
                <a:spcPct val="100000"/>
              </a:lnSpc>
              <a:spcBef>
                <a:spcPts val="500"/>
              </a:spcBef>
            </a:pPr>
            <a:r>
              <a:rPr lang="pt-BR"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NOS AGRUPAMENTOS PRODUTIVOS O PROFESSOR DEVE ATENTAR PARA:</a:t>
            </a:r>
          </a:p>
        </p:txBody>
      </p:sp>
    </p:spTree>
    <p:extLst>
      <p:ext uri="{BB962C8B-B14F-4D97-AF65-F5344CB8AC3E}">
        <p14:creationId xmlns:p14="http://schemas.microsoft.com/office/powerpoint/2010/main" val="4280346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BDD1F41E-2222-4E2B-9D50-E2B6AF3E60B9}"/>
              </a:ext>
            </a:extLst>
          </p:cNvPr>
          <p:cNvSpPr txBox="1"/>
          <p:nvPr/>
        </p:nvSpPr>
        <p:spPr>
          <a:xfrm>
            <a:off x="545123" y="1828800"/>
            <a:ext cx="7539991" cy="3970318"/>
          </a:xfrm>
          <a:prstGeom prst="rect">
            <a:avLst/>
          </a:prstGeom>
          <a:noFill/>
        </p:spPr>
        <p:txBody>
          <a:bodyPr wrap="square" rtlCol="0">
            <a:spAutoFit/>
          </a:bodyPr>
          <a:lstStyle/>
          <a:p>
            <a:pPr algn="just"/>
            <a:r>
              <a:rPr lang="pt-BR" sz="3600" dirty="0">
                <a:solidFill>
                  <a:schemeClr val="accent2">
                    <a:lumMod val="75000"/>
                  </a:schemeClr>
                </a:solidFill>
              </a:rPr>
              <a:t>7.Acompanhamento pontual em cada um dos agrupamentos, no sentido de potencializar a reflexão dos grupos;</a:t>
            </a:r>
          </a:p>
          <a:p>
            <a:pPr algn="just"/>
            <a:endParaRPr lang="pt-BR" sz="3600" dirty="0">
              <a:solidFill>
                <a:schemeClr val="tx2"/>
              </a:solidFill>
            </a:endParaRPr>
          </a:p>
          <a:p>
            <a:pPr algn="just"/>
            <a:r>
              <a:rPr lang="pt-BR" sz="3600" dirty="0">
                <a:solidFill>
                  <a:schemeClr val="tx2"/>
                </a:solidFill>
              </a:rPr>
              <a:t>8.Iniciação à pesquisa, mesmo quando os alunos ainda não sabem ler e escrever convencionalmente;</a:t>
            </a:r>
          </a:p>
        </p:txBody>
      </p:sp>
      <p:sp>
        <p:nvSpPr>
          <p:cNvPr id="8" name="object 4">
            <a:extLst>
              <a:ext uri="{FF2B5EF4-FFF2-40B4-BE49-F238E27FC236}">
                <a16:creationId xmlns:a16="http://schemas.microsoft.com/office/drawing/2014/main" id="{50334304-EDDD-4D81-B182-FA3313A3DF7A}"/>
              </a:ext>
            </a:extLst>
          </p:cNvPr>
          <p:cNvSpPr txBox="1">
            <a:spLocks noGrp="1"/>
          </p:cNvSpPr>
          <p:nvPr>
            <p:ph type="title"/>
          </p:nvPr>
        </p:nvSpPr>
        <p:spPr>
          <a:xfrm>
            <a:off x="533400" y="225896"/>
            <a:ext cx="7551714" cy="1093889"/>
          </a:xfrm>
          <a:prstGeom prst="rect">
            <a:avLst/>
          </a:prstGeom>
        </p:spPr>
        <p:txBody>
          <a:bodyPr vert="horz" wrap="square" lIns="0" tIns="107950" rIns="0" bIns="0" rtlCol="0">
            <a:spAutoFit/>
          </a:bodyPr>
          <a:lstStyle/>
          <a:p>
            <a:pPr marL="40640" algn="just">
              <a:lnSpc>
                <a:spcPct val="100000"/>
              </a:lnSpc>
              <a:spcBef>
                <a:spcPts val="500"/>
              </a:spcBef>
            </a:pPr>
            <a:r>
              <a:rPr lang="pt-BR"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NOS </a:t>
            </a:r>
            <a:r>
              <a:rPr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AGRUPAMENTOS PRODUTIVOS</a:t>
            </a:r>
            <a:r>
              <a:rPr lang="pt-BR"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O PROFESSOR DEVE ATENTAR PARA:</a:t>
            </a:r>
            <a:endParaRPr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461792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BDD1F41E-2222-4E2B-9D50-E2B6AF3E60B9}"/>
              </a:ext>
            </a:extLst>
          </p:cNvPr>
          <p:cNvSpPr txBox="1"/>
          <p:nvPr/>
        </p:nvSpPr>
        <p:spPr>
          <a:xfrm>
            <a:off x="533400" y="1752600"/>
            <a:ext cx="7539991" cy="3416320"/>
          </a:xfrm>
          <a:prstGeom prst="rect">
            <a:avLst/>
          </a:prstGeom>
          <a:noFill/>
        </p:spPr>
        <p:txBody>
          <a:bodyPr wrap="square" rtlCol="0">
            <a:spAutoFit/>
          </a:bodyPr>
          <a:lstStyle/>
          <a:p>
            <a:pPr algn="just"/>
            <a:r>
              <a:rPr lang="pt-BR" sz="3600" dirty="0">
                <a:solidFill>
                  <a:schemeClr val="accent2">
                    <a:lumMod val="75000"/>
                  </a:schemeClr>
                </a:solidFill>
              </a:rPr>
              <a:t>9.Auxílio aos alunos na prática do registro;</a:t>
            </a:r>
          </a:p>
          <a:p>
            <a:pPr algn="just"/>
            <a:endParaRPr lang="pt-BR" sz="3600" dirty="0">
              <a:solidFill>
                <a:schemeClr val="accent2">
                  <a:lumMod val="75000"/>
                </a:schemeClr>
              </a:solidFill>
            </a:endParaRPr>
          </a:p>
          <a:p>
            <a:pPr algn="just"/>
            <a:r>
              <a:rPr lang="pt-BR" sz="3600" dirty="0">
                <a:solidFill>
                  <a:schemeClr val="tx2"/>
                </a:solidFill>
              </a:rPr>
              <a:t>10.Oferecimento da oportunidade de trabalho com textos longos e difíceis, com o propósito de aprender a estudar.</a:t>
            </a:r>
          </a:p>
        </p:txBody>
      </p:sp>
      <p:sp>
        <p:nvSpPr>
          <p:cNvPr id="8" name="object 4">
            <a:extLst>
              <a:ext uri="{FF2B5EF4-FFF2-40B4-BE49-F238E27FC236}">
                <a16:creationId xmlns:a16="http://schemas.microsoft.com/office/drawing/2014/main" id="{BB48CC5E-922D-48F0-ABEB-9B7DB52FF57F}"/>
              </a:ext>
            </a:extLst>
          </p:cNvPr>
          <p:cNvSpPr txBox="1">
            <a:spLocks noGrp="1"/>
          </p:cNvSpPr>
          <p:nvPr>
            <p:ph type="title"/>
          </p:nvPr>
        </p:nvSpPr>
        <p:spPr>
          <a:xfrm>
            <a:off x="533400" y="225896"/>
            <a:ext cx="7539990" cy="1093889"/>
          </a:xfrm>
          <a:prstGeom prst="rect">
            <a:avLst/>
          </a:prstGeom>
        </p:spPr>
        <p:txBody>
          <a:bodyPr vert="horz" wrap="square" lIns="0" tIns="107950" rIns="0" bIns="0" rtlCol="0">
            <a:spAutoFit/>
          </a:bodyPr>
          <a:lstStyle/>
          <a:p>
            <a:pPr marL="40640" algn="just">
              <a:lnSpc>
                <a:spcPct val="100000"/>
              </a:lnSpc>
              <a:spcBef>
                <a:spcPts val="500"/>
              </a:spcBef>
            </a:pPr>
            <a:r>
              <a:rPr lang="pt-BR"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NOS </a:t>
            </a:r>
            <a:r>
              <a:rPr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AGRUPAMENTOS PRODUTIVOS</a:t>
            </a:r>
            <a:r>
              <a:rPr lang="pt-BR"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O PROFESSOR DEVE ATENTAR PARA:</a:t>
            </a:r>
            <a:endParaRPr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898662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457684"/>
            <a:ext cx="7772400" cy="1213153"/>
          </a:xfrm>
          <a:prstGeom prst="rect">
            <a:avLst/>
          </a:prstGeom>
        </p:spPr>
        <p:txBody>
          <a:bodyPr vert="horz" wrap="square" lIns="0" tIns="12700" rIns="0" bIns="0" rtlCol="0">
            <a:spAutoFit/>
          </a:bodyPr>
          <a:lstStyle/>
          <a:p>
            <a:pPr marL="12700" marR="5080" algn="just">
              <a:lnSpc>
                <a:spcPct val="100000"/>
              </a:lnSpc>
              <a:spcBef>
                <a:spcPts val="100"/>
              </a:spcBef>
            </a:pPr>
            <a:r>
              <a:rPr sz="39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Favorec</a:t>
            </a:r>
            <a:r>
              <a:rPr lang="pt-BR" sz="39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imento</a:t>
            </a:r>
            <a:r>
              <a:rPr sz="39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 interação entre os  alunos nas atividades em dupla</a:t>
            </a:r>
          </a:p>
        </p:txBody>
      </p:sp>
      <p:sp>
        <p:nvSpPr>
          <p:cNvPr id="3" name="object 3"/>
          <p:cNvSpPr txBox="1"/>
          <p:nvPr/>
        </p:nvSpPr>
        <p:spPr>
          <a:xfrm>
            <a:off x="609600" y="1981200"/>
            <a:ext cx="7772400" cy="2967479"/>
          </a:xfrm>
          <a:prstGeom prst="rect">
            <a:avLst/>
          </a:prstGeom>
        </p:spPr>
        <p:txBody>
          <a:bodyPr vert="horz" wrap="square" lIns="0" tIns="12700" rIns="0" bIns="0" rtlCol="0">
            <a:spAutoFit/>
          </a:bodyPr>
          <a:lstStyle/>
          <a:p>
            <a:pPr marL="12700" marR="5080" algn="just">
              <a:lnSpc>
                <a:spcPct val="100000"/>
              </a:lnSpc>
              <a:spcBef>
                <a:spcPts val="100"/>
              </a:spcBef>
            </a:pPr>
            <a:r>
              <a:rPr sz="3200" b="1" dirty="0">
                <a:ln w="9525">
                  <a:solidFill>
                    <a:schemeClr val="bg1"/>
                  </a:solidFill>
                  <a:prstDash val="solid"/>
                </a:ln>
                <a:effectLst>
                  <a:outerShdw blurRad="12700" dist="38100" dir="2700000" algn="tl" rotWithShape="0">
                    <a:schemeClr val="bg1">
                      <a:lumMod val="50000"/>
                    </a:schemeClr>
                  </a:outerShdw>
                </a:effectLst>
                <a:latin typeface="Gill Sans MT"/>
                <a:cs typeface="Gill Sans MT"/>
              </a:rPr>
              <a:t>Aprender a trabalhar em duplas não é</a:t>
            </a:r>
            <a:r>
              <a:rPr lang="pt-BR" sz="3200" b="1" dirty="0">
                <a:ln w="9525">
                  <a:solidFill>
                    <a:schemeClr val="bg1"/>
                  </a:solidFill>
                  <a:prstDash val="solid"/>
                </a:ln>
                <a:effectLst>
                  <a:outerShdw blurRad="12700" dist="38100" dir="2700000" algn="tl" rotWithShape="0">
                    <a:schemeClr val="bg1">
                      <a:lumMod val="50000"/>
                    </a:schemeClr>
                  </a:outerShdw>
                </a:effectLst>
                <a:latin typeface="Gill Sans MT"/>
                <a:cs typeface="Gill Sans MT"/>
              </a:rPr>
              <a:t> de</a:t>
            </a:r>
            <a:r>
              <a:rPr sz="3200" b="1" dirty="0">
                <a:ln w="9525">
                  <a:solidFill>
                    <a:schemeClr val="bg1"/>
                  </a:solidFill>
                  <a:prstDash val="solid"/>
                </a:ln>
                <a:effectLst>
                  <a:outerShdw blurRad="12700" dist="38100" dir="2700000" algn="tl" rotWithShape="0">
                    <a:schemeClr val="bg1">
                      <a:lumMod val="50000"/>
                    </a:schemeClr>
                  </a:outerShdw>
                </a:effectLst>
                <a:latin typeface="Gill Sans MT"/>
                <a:cs typeface="Gill Sans MT"/>
              </a:rPr>
              <a:t>   imediato, nem fácil. É preciso que os  alunos aprendam a ouvir o colega e  percebam que também podem aprender  com as informações dele, </a:t>
            </a:r>
            <a:r>
              <a:rPr sz="3200" b="1" dirty="0" err="1">
                <a:ln w="9525">
                  <a:solidFill>
                    <a:schemeClr val="bg1"/>
                  </a:solidFill>
                  <a:prstDash val="solid"/>
                </a:ln>
                <a:effectLst>
                  <a:outerShdw blurRad="12700" dist="38100" dir="2700000" algn="tl" rotWithShape="0">
                    <a:schemeClr val="bg1">
                      <a:lumMod val="50000"/>
                    </a:schemeClr>
                  </a:outerShdw>
                </a:effectLst>
                <a:latin typeface="Gill Sans MT"/>
                <a:cs typeface="Gill Sans MT"/>
              </a:rPr>
              <a:t>mesmo</a:t>
            </a:r>
            <a:r>
              <a:rPr sz="3200" b="1" dirty="0">
                <a:ln w="9525">
                  <a:solidFill>
                    <a:schemeClr val="bg1"/>
                  </a:solidFill>
                  <a:prstDash val="solid"/>
                </a:ln>
                <a:effectLst>
                  <a:outerShdw blurRad="12700" dist="38100" dir="2700000" algn="tl" rotWithShape="0">
                    <a:schemeClr val="bg1">
                      <a:lumMod val="50000"/>
                    </a:schemeClr>
                  </a:outerShdw>
                </a:effectLst>
                <a:latin typeface="Gill Sans MT"/>
                <a:cs typeface="Gill Sans MT"/>
              </a:rPr>
              <a:t> que</a:t>
            </a:r>
            <a:r>
              <a:rPr lang="pt-BR" sz="3200" b="1" dirty="0">
                <a:ln w="9525">
                  <a:solidFill>
                    <a:schemeClr val="bg1"/>
                  </a:solidFill>
                  <a:prstDash val="solid"/>
                </a:ln>
                <a:effectLst>
                  <a:outerShdw blurRad="12700" dist="38100" dir="2700000" algn="tl" rotWithShape="0">
                    <a:schemeClr val="bg1">
                      <a:lumMod val="50000"/>
                    </a:schemeClr>
                  </a:outerShdw>
                </a:effectLst>
                <a:latin typeface="Gill Sans MT"/>
                <a:cs typeface="Gill Sans MT"/>
              </a:rPr>
              <a:t>,</a:t>
            </a:r>
            <a:r>
              <a:rPr sz="3200" b="1" dirty="0">
                <a:ln w="9525">
                  <a:solidFill>
                    <a:schemeClr val="bg1"/>
                  </a:solidFill>
                  <a:prstDash val="solid"/>
                </a:ln>
                <a:effectLst>
                  <a:outerShdw blurRad="12700" dist="38100" dir="2700000" algn="tl" rotWithShape="0">
                    <a:schemeClr val="bg1">
                      <a:lumMod val="50000"/>
                    </a:schemeClr>
                  </a:outerShdw>
                </a:effectLst>
                <a:latin typeface="Gill Sans MT"/>
                <a:cs typeface="Gill Sans MT"/>
              </a:rPr>
              <a:t> </a:t>
            </a:r>
            <a:r>
              <a:rPr sz="3200" b="1" dirty="0" err="1">
                <a:ln w="9525">
                  <a:solidFill>
                    <a:schemeClr val="bg1"/>
                  </a:solidFill>
                  <a:prstDash val="solid"/>
                </a:ln>
                <a:effectLst>
                  <a:outerShdw blurRad="12700" dist="38100" dir="2700000" algn="tl" rotWithShape="0">
                    <a:schemeClr val="bg1">
                      <a:lumMod val="50000"/>
                    </a:schemeClr>
                  </a:outerShdw>
                </a:effectLst>
                <a:latin typeface="Gill Sans MT"/>
                <a:cs typeface="Gill Sans MT"/>
              </a:rPr>
              <a:t>às</a:t>
            </a:r>
            <a:r>
              <a:rPr sz="3200" b="1" dirty="0">
                <a:ln w="9525">
                  <a:solidFill>
                    <a:schemeClr val="bg1"/>
                  </a:solidFill>
                  <a:prstDash val="solid"/>
                </a:ln>
                <a:effectLst>
                  <a:outerShdw blurRad="12700" dist="38100" dir="2700000" algn="tl" rotWithShape="0">
                    <a:schemeClr val="bg1">
                      <a:lumMod val="50000"/>
                    </a:schemeClr>
                  </a:outerShdw>
                </a:effectLst>
                <a:latin typeface="Gill Sans MT"/>
                <a:cs typeface="Gill Sans MT"/>
              </a:rPr>
              <a:t>  </a:t>
            </a:r>
            <a:r>
              <a:rPr sz="3200" b="1" dirty="0" err="1">
                <a:ln w="9525">
                  <a:solidFill>
                    <a:schemeClr val="bg1"/>
                  </a:solidFill>
                  <a:prstDash val="solid"/>
                </a:ln>
                <a:effectLst>
                  <a:outerShdw blurRad="12700" dist="38100" dir="2700000" algn="tl" rotWithShape="0">
                    <a:schemeClr val="bg1">
                      <a:lumMod val="50000"/>
                    </a:schemeClr>
                  </a:outerShdw>
                </a:effectLst>
                <a:latin typeface="Gill Sans MT"/>
                <a:cs typeface="Gill Sans MT"/>
              </a:rPr>
              <a:t>vezes</a:t>
            </a:r>
            <a:r>
              <a:rPr lang="pt-BR" sz="3200" b="1" dirty="0">
                <a:ln w="9525">
                  <a:solidFill>
                    <a:schemeClr val="bg1"/>
                  </a:solidFill>
                  <a:prstDash val="solid"/>
                </a:ln>
                <a:effectLst>
                  <a:outerShdw blurRad="12700" dist="38100" dir="2700000" algn="tl" rotWithShape="0">
                    <a:schemeClr val="bg1">
                      <a:lumMod val="50000"/>
                    </a:schemeClr>
                  </a:outerShdw>
                </a:effectLst>
                <a:latin typeface="Gill Sans MT"/>
                <a:cs typeface="Gill Sans MT"/>
              </a:rPr>
              <a:t>,</a:t>
            </a:r>
            <a:r>
              <a:rPr sz="3200" b="1" dirty="0">
                <a:ln w="9525">
                  <a:solidFill>
                    <a:schemeClr val="bg1"/>
                  </a:solidFill>
                  <a:prstDash val="solid"/>
                </a:ln>
                <a:effectLst>
                  <a:outerShdw blurRad="12700" dist="38100" dir="2700000" algn="tl" rotWithShape="0">
                    <a:schemeClr val="bg1">
                      <a:lumMod val="50000"/>
                    </a:schemeClr>
                  </a:outerShdw>
                </a:effectLst>
                <a:latin typeface="Gill Sans MT"/>
                <a:cs typeface="Gill Sans MT"/>
              </a:rPr>
              <a:t> isso gere conflito.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695325" y="228600"/>
            <a:ext cx="7753350" cy="6166047"/>
          </a:xfrm>
          <a:prstGeom prst="rect">
            <a:avLst/>
          </a:prstGeom>
        </p:spPr>
        <p:txBody>
          <a:bodyPr vert="horz" wrap="square" lIns="0" tIns="107950" rIns="0" bIns="0" rtlCol="0">
            <a:spAutoFit/>
          </a:bodyPr>
          <a:lstStyle/>
          <a:p>
            <a:pPr marL="12700" algn="ctr">
              <a:lnSpc>
                <a:spcPct val="100000"/>
              </a:lnSpc>
              <a:spcBef>
                <a:spcPts val="850"/>
              </a:spcBef>
            </a:pPr>
            <a:r>
              <a:rPr lang="pt-BR"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TEMA DA FORMAÇÃO:</a:t>
            </a:r>
            <a:br>
              <a:rPr lang="pt-BR"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br>
              <a:rPr lang="pt-BR" sz="4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4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AGRUPAMENTOS PRODUTIVOS</a:t>
            </a:r>
            <a:endParaRPr sz="4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r>
              <a:rPr lang="pt-BR"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NA ALFABETIZAÇÃO</a:t>
            </a:r>
            <a:br>
              <a:rPr lang="pt-BR"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br>
              <a:rPr lang="pt-BR"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br>
              <a:rPr lang="pt-BR"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Texto enviado anterior a formação</a:t>
            </a:r>
            <a:br>
              <a:rPr lang="pt-BR"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para contextualização</a:t>
            </a:r>
            <a:br>
              <a:rPr lang="pt-BR"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br>
              <a:rPr lang="pt-BR" sz="2800" dirty="0">
                <a:solidFill>
                  <a:srgbClr val="000000"/>
                </a:solidFill>
                <a:latin typeface="Gisha" panose="020B0502040204020203" pitchFamily="34" charset="-79"/>
              </a:rPr>
            </a:br>
            <a:r>
              <a:rPr lang="pt-BR" sz="2800" dirty="0">
                <a:solidFill>
                  <a:srgbClr val="000000"/>
                </a:solidFill>
                <a:latin typeface="Gisha" panose="020B0502040204020203" pitchFamily="34" charset="-79"/>
              </a:rPr>
              <a:t> </a:t>
            </a:r>
            <a:r>
              <a:rPr lang="pt-BR" sz="1800" b="1" dirty="0">
                <a:solidFill>
                  <a:schemeClr val="tx2">
                    <a:lumMod val="60000"/>
                    <a:lumOff val="40000"/>
                  </a:schemeClr>
                </a:solidFill>
                <a:latin typeface="Gisha" panose="020B0502040204020203" pitchFamily="34" charset="-79"/>
              </a:rPr>
              <a:t>A ORGANIZAÇÃO DOS ALUNOS PARA AS SITUAÇÕES DE RECUPERAÇÃO DAS APRENDIZAGENS: UMA CONVERSA SOBRE AGRUPAMENTOS PRODUTIVOS EM SALA DE AULA </a:t>
            </a:r>
            <a:br>
              <a:rPr lang="pt-BR" sz="1800" b="1" dirty="0">
                <a:solidFill>
                  <a:schemeClr val="tx2">
                    <a:lumMod val="60000"/>
                    <a:lumOff val="40000"/>
                  </a:schemeClr>
                </a:solidFill>
                <a:latin typeface="Gisha" panose="020B0502040204020203" pitchFamily="34" charset="-79"/>
              </a:rPr>
            </a:br>
            <a:br>
              <a:rPr lang="pt-BR" sz="1800" b="1" dirty="0">
                <a:solidFill>
                  <a:schemeClr val="tx2">
                    <a:lumMod val="60000"/>
                    <a:lumOff val="40000"/>
                  </a:schemeClr>
                </a:solidFill>
                <a:latin typeface="Gisha" panose="020B0502040204020203" pitchFamily="34" charset="-79"/>
              </a:rPr>
            </a:br>
            <a:r>
              <a:rPr lang="pt-BR" sz="1400" b="1" dirty="0">
                <a:solidFill>
                  <a:schemeClr val="accent3"/>
                </a:solidFill>
                <a:latin typeface="Gisha" panose="020B0502040204020203" pitchFamily="34" charset="-79"/>
              </a:rPr>
              <a:t>https://drive.google.com/file/d/1_iXTim4C3lznzC5Z13uq3Z1I9aKJn8Bx/view?usp=sharing</a:t>
            </a:r>
            <a:endParaRPr sz="1400" b="1" dirty="0">
              <a:ln w="22225">
                <a:solidFill>
                  <a:schemeClr val="accent2"/>
                </a:solidFill>
                <a:prstDash val="solid"/>
              </a:ln>
              <a:solidFill>
                <a:schemeClr val="accent3"/>
              </a:solidFill>
            </a:endParaRPr>
          </a:p>
        </p:txBody>
      </p:sp>
    </p:spTree>
    <p:extLst>
      <p:ext uri="{BB962C8B-B14F-4D97-AF65-F5344CB8AC3E}">
        <p14:creationId xmlns:p14="http://schemas.microsoft.com/office/powerpoint/2010/main" val="1573562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609835"/>
            <a:ext cx="8991600" cy="628377"/>
          </a:xfrm>
          <a:prstGeom prst="rect">
            <a:avLst/>
          </a:prstGeom>
        </p:spPr>
        <p:txBody>
          <a:bodyPr vert="horz" wrap="square" lIns="0" tIns="12700" rIns="0" bIns="0" rtlCol="0">
            <a:spAutoFit/>
          </a:bodyPr>
          <a:lstStyle/>
          <a:p>
            <a:pPr marL="1202690">
              <a:lnSpc>
                <a:spcPct val="100000"/>
              </a:lnSpc>
              <a:spcBef>
                <a:spcPts val="100"/>
              </a:spcBef>
            </a:pPr>
            <a:r>
              <a:rPr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Agrupamento individual ou </a:t>
            </a:r>
            <a:r>
              <a:rPr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dupla</a:t>
            </a:r>
            <a:r>
              <a:rPr lang="pt-BR"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endParaRPr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object 3"/>
          <p:cNvSpPr txBox="1">
            <a:spLocks noGrp="1"/>
          </p:cNvSpPr>
          <p:nvPr>
            <p:ph idx="1"/>
          </p:nvPr>
        </p:nvSpPr>
        <p:spPr>
          <a:xfrm>
            <a:off x="-152400" y="1981200"/>
            <a:ext cx="8623300" cy="3588162"/>
          </a:xfrm>
          <a:prstGeom prst="rect">
            <a:avLst/>
          </a:prstGeom>
        </p:spPr>
        <p:txBody>
          <a:bodyPr vert="horz" wrap="square" lIns="0" tIns="12700" rIns="0" bIns="0" rtlCol="0">
            <a:spAutoFit/>
          </a:bodyPr>
          <a:lstStyle/>
          <a:p>
            <a:pPr marL="1074420" marR="41275" indent="0" algn="just">
              <a:lnSpc>
                <a:spcPct val="99900"/>
              </a:lnSpc>
              <a:spcBef>
                <a:spcPts val="100"/>
              </a:spcBef>
              <a:buNone/>
            </a:pPr>
            <a:r>
              <a:rPr sz="3200" b="1" dirty="0">
                <a:ln w="9525">
                  <a:solidFill>
                    <a:schemeClr val="bg1"/>
                  </a:solidFill>
                  <a:prstDash val="solid"/>
                </a:ln>
                <a:solidFill>
                  <a:schemeClr val="tx1"/>
                </a:solidFill>
                <a:effectLst>
                  <a:outerShdw blurRad="12700" dist="38100" dir="2700000" algn="tl" rotWithShape="0">
                    <a:schemeClr val="bg1">
                      <a:lumMod val="50000"/>
                    </a:schemeClr>
                  </a:outerShdw>
                </a:effectLst>
              </a:rPr>
              <a:t>Para decidir quais as duplas mais produtivas,  é importante que o professor considere o  que os alunos sabem e o que precisam  aprender para interagirem e terem avanços.</a:t>
            </a:r>
            <a:endParaRPr sz="435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a:cs typeface="Times New Roman"/>
            </a:endParaRPr>
          </a:p>
          <a:p>
            <a:pPr marL="1074420" indent="0" algn="just">
              <a:lnSpc>
                <a:spcPct val="100000"/>
              </a:lnSpc>
              <a:buNone/>
            </a:pPr>
            <a:r>
              <a:rPr sz="3200" b="1" dirty="0">
                <a:ln w="9525">
                  <a:solidFill>
                    <a:schemeClr val="bg1"/>
                  </a:solidFill>
                  <a:prstDash val="solid"/>
                </a:ln>
                <a:solidFill>
                  <a:schemeClr val="tx1"/>
                </a:solidFill>
                <a:effectLst>
                  <a:outerShdw blurRad="12700" dist="38100" dir="2700000" algn="tl" rotWithShape="0">
                    <a:schemeClr val="bg1">
                      <a:lumMod val="50000"/>
                    </a:schemeClr>
                  </a:outerShdw>
                </a:effectLst>
              </a:rPr>
              <a:t>A escolha das duplas é uma decisão didática:</a:t>
            </a:r>
            <a:endParaRPr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Symbol"/>
              <a:cs typeface="Symbo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58508" y="1143000"/>
            <a:ext cx="7626984" cy="4998804"/>
          </a:xfrm>
          <a:prstGeom prst="rect">
            <a:avLst/>
          </a:prstGeom>
        </p:spPr>
        <p:txBody>
          <a:bodyPr vert="horz" wrap="square" lIns="0" tIns="12700" rIns="0" bIns="0" rtlCol="0">
            <a:spAutoFit/>
          </a:bodyPr>
          <a:lstStyle/>
          <a:p>
            <a:pPr marL="12700" marR="5080" algn="just">
              <a:lnSpc>
                <a:spcPct val="100000"/>
              </a:lnSpc>
              <a:spcBef>
                <a:spcPts val="100"/>
              </a:spcBef>
            </a:pPr>
            <a:r>
              <a:rPr sz="3600" b="1" dirty="0">
                <a:ln w="9525">
                  <a:solidFill>
                    <a:schemeClr val="bg1"/>
                  </a:solidFill>
                  <a:prstDash val="solid"/>
                </a:ln>
                <a:effectLst>
                  <a:outerShdw blurRad="12700" dist="38100" dir="2700000" algn="tl" rotWithShape="0">
                    <a:schemeClr val="bg1">
                      <a:lumMod val="50000"/>
                    </a:schemeClr>
                  </a:outerShdw>
                </a:effectLst>
                <a:latin typeface="Gill Sans MT"/>
                <a:cs typeface="Gill Sans MT"/>
              </a:rPr>
              <a:t>Não pode ser aleatória ou </a:t>
            </a:r>
            <a:r>
              <a:rPr lang="pt-BR" sz="3600" b="1" dirty="0">
                <a:ln w="9525">
                  <a:solidFill>
                    <a:schemeClr val="bg1"/>
                  </a:solidFill>
                  <a:prstDash val="solid"/>
                </a:ln>
                <a:effectLst>
                  <a:outerShdw blurRad="12700" dist="38100" dir="2700000" algn="tl" rotWithShape="0">
                    <a:schemeClr val="bg1">
                      <a:lumMod val="50000"/>
                    </a:schemeClr>
                  </a:outerShdw>
                </a:effectLst>
                <a:latin typeface="Gill Sans MT"/>
                <a:cs typeface="Gill Sans MT"/>
              </a:rPr>
              <a:t>levar</a:t>
            </a:r>
            <a:r>
              <a:rPr sz="3600" b="1" dirty="0">
                <a:ln w="9525">
                  <a:solidFill>
                    <a:schemeClr val="bg1"/>
                  </a:solidFill>
                  <a:prstDash val="solid"/>
                </a:ln>
                <a:effectLst>
                  <a:outerShdw blurRad="12700" dist="38100" dir="2700000" algn="tl" rotWithShape="0">
                    <a:schemeClr val="bg1">
                      <a:lumMod val="50000"/>
                    </a:schemeClr>
                  </a:outerShdw>
                </a:effectLst>
                <a:latin typeface="Gill Sans MT"/>
                <a:cs typeface="Gill Sans MT"/>
              </a:rPr>
              <a:t> </a:t>
            </a:r>
            <a:r>
              <a:rPr lang="pt-BR" sz="3600" b="1" dirty="0">
                <a:ln w="9525">
                  <a:solidFill>
                    <a:schemeClr val="bg1"/>
                  </a:solidFill>
                  <a:prstDash val="solid"/>
                </a:ln>
                <a:effectLst>
                  <a:outerShdw blurRad="12700" dist="38100" dir="2700000" algn="tl" rotWithShape="0">
                    <a:schemeClr val="bg1">
                      <a:lumMod val="50000"/>
                    </a:schemeClr>
                  </a:outerShdw>
                </a:effectLst>
                <a:latin typeface="Gill Sans MT"/>
                <a:cs typeface="Gill Sans MT"/>
              </a:rPr>
              <a:t>em c</a:t>
            </a:r>
            <a:r>
              <a:rPr sz="3600" b="1" dirty="0">
                <a:ln w="9525">
                  <a:solidFill>
                    <a:schemeClr val="bg1"/>
                  </a:solidFill>
                  <a:prstDash val="solid"/>
                </a:ln>
                <a:effectLst>
                  <a:outerShdw blurRad="12700" dist="38100" dir="2700000" algn="tl" rotWithShape="0">
                    <a:schemeClr val="bg1">
                      <a:lumMod val="50000"/>
                    </a:schemeClr>
                  </a:outerShdw>
                </a:effectLst>
                <a:latin typeface="Gill Sans MT"/>
                <a:cs typeface="Gill Sans MT"/>
              </a:rPr>
              <a:t>onsideração apenas a afinidade entre os  alunos.</a:t>
            </a:r>
          </a:p>
          <a:p>
            <a:pPr marL="571500" indent="-571500">
              <a:lnSpc>
                <a:spcPct val="100000"/>
              </a:lnSpc>
              <a:spcBef>
                <a:spcPts val="25"/>
              </a:spcBef>
              <a:buFont typeface="Arial" panose="020B0604020202020204" pitchFamily="34" charset="0"/>
              <a:buChar char="•"/>
            </a:pPr>
            <a:endParaRPr sz="3600" b="1" dirty="0">
              <a:ln w="9525">
                <a:solidFill>
                  <a:schemeClr val="bg1"/>
                </a:solidFill>
                <a:prstDash val="solid"/>
              </a:ln>
              <a:effectLst>
                <a:outerShdw blurRad="12700" dist="38100" dir="2700000" algn="tl" rotWithShape="0">
                  <a:schemeClr val="bg1">
                    <a:lumMod val="50000"/>
                  </a:schemeClr>
                </a:outerShdw>
              </a:effectLst>
              <a:latin typeface="Times New Roman"/>
              <a:cs typeface="Times New Roman"/>
            </a:endParaRPr>
          </a:p>
          <a:p>
            <a:pPr marL="12700" marR="5715" algn="just">
              <a:lnSpc>
                <a:spcPct val="100000"/>
              </a:lnSpc>
            </a:pPr>
            <a:r>
              <a:rPr sz="3600" b="1" dirty="0">
                <a:ln w="9525">
                  <a:solidFill>
                    <a:schemeClr val="bg1"/>
                  </a:solidFill>
                  <a:prstDash val="solid"/>
                </a:ln>
                <a:effectLst>
                  <a:outerShdw blurRad="12700" dist="38100" dir="2700000" algn="tl" rotWithShape="0">
                    <a:schemeClr val="bg1">
                      <a:lumMod val="50000"/>
                    </a:schemeClr>
                  </a:outerShdw>
                </a:effectLst>
                <a:latin typeface="Gill Sans MT"/>
                <a:cs typeface="Gill Sans MT"/>
              </a:rPr>
              <a:t>Para agrupar os alunos consulte</a:t>
            </a:r>
            <a:r>
              <a:rPr lang="pt-BR" sz="3600" b="1" dirty="0">
                <a:ln w="9525">
                  <a:solidFill>
                    <a:schemeClr val="bg1"/>
                  </a:solidFill>
                  <a:prstDash val="solid"/>
                </a:ln>
                <a:effectLst>
                  <a:outerShdw blurRad="12700" dist="38100" dir="2700000" algn="tl" rotWithShape="0">
                    <a:schemeClr val="bg1">
                      <a:lumMod val="50000"/>
                    </a:schemeClr>
                  </a:outerShdw>
                </a:effectLst>
                <a:latin typeface="Gill Sans MT"/>
                <a:cs typeface="Gill Sans MT"/>
              </a:rPr>
              <a:t> seus</a:t>
            </a:r>
            <a:r>
              <a:rPr sz="3600" b="1" dirty="0">
                <a:ln w="9525">
                  <a:solidFill>
                    <a:schemeClr val="bg1"/>
                  </a:solidFill>
                  <a:prstDash val="solid"/>
                </a:ln>
                <a:effectLst>
                  <a:outerShdw blurRad="12700" dist="38100" dir="2700000" algn="tl" rotWithShape="0">
                    <a:schemeClr val="bg1">
                      <a:lumMod val="50000"/>
                    </a:schemeClr>
                  </a:outerShdw>
                </a:effectLst>
                <a:latin typeface="Gill Sans MT"/>
                <a:cs typeface="Gill Sans MT"/>
              </a:rPr>
              <a:t> registros: sondagem e atividades  trabalhadas em sala de aula.</a:t>
            </a:r>
          </a:p>
          <a:p>
            <a:pPr>
              <a:lnSpc>
                <a:spcPct val="100000"/>
              </a:lnSpc>
              <a:spcBef>
                <a:spcPts val="30"/>
              </a:spcBef>
            </a:pPr>
            <a:endParaRPr sz="3600" b="1" dirty="0">
              <a:ln w="9525">
                <a:solidFill>
                  <a:schemeClr val="bg1"/>
                </a:solidFill>
                <a:prstDash val="solid"/>
              </a:ln>
              <a:effectLst>
                <a:outerShdw blurRad="12700" dist="38100" dir="2700000" algn="tl" rotWithShape="0">
                  <a:schemeClr val="bg1">
                    <a:lumMod val="50000"/>
                  </a:schemeClr>
                </a:outerShdw>
              </a:effectLst>
              <a:latin typeface="Times New Roman"/>
              <a:cs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6602" y="1951643"/>
            <a:ext cx="7630795" cy="4937249"/>
          </a:xfrm>
          <a:prstGeom prst="rect">
            <a:avLst/>
          </a:prstGeom>
        </p:spPr>
        <p:txBody>
          <a:bodyPr vert="horz" wrap="square" lIns="0" tIns="12700" rIns="0" bIns="0" rtlCol="0">
            <a:spAutoFit/>
          </a:bodyPr>
          <a:lstStyle/>
          <a:p>
            <a:pPr marL="12700" marR="5080" algn="just">
              <a:lnSpc>
                <a:spcPct val="100000"/>
              </a:lnSpc>
              <a:spcBef>
                <a:spcPts val="100"/>
              </a:spcBef>
            </a:pPr>
            <a:r>
              <a:rPr sz="3200" b="1" dirty="0">
                <a:ln w="9525">
                  <a:solidFill>
                    <a:schemeClr val="bg1"/>
                  </a:solidFill>
                  <a:prstDash val="solid"/>
                </a:ln>
                <a:solidFill>
                  <a:schemeClr val="tx1"/>
                </a:solidFill>
                <a:effectLst>
                  <a:outerShdw blurRad="12700" dist="38100" dir="2700000" algn="tl" rotWithShape="0">
                    <a:schemeClr val="bg1">
                      <a:lumMod val="50000"/>
                    </a:schemeClr>
                  </a:outerShdw>
                </a:effectLst>
              </a:rPr>
              <a:t>Se durante a atividade você perceber</a:t>
            </a:r>
            <a:r>
              <a:rPr lang="pt-BR" sz="3200" b="1" dirty="0">
                <a:ln w="9525">
                  <a:solidFill>
                    <a:schemeClr val="bg1"/>
                  </a:solidFill>
                  <a:prstDash val="solid"/>
                </a:ln>
                <a:solidFill>
                  <a:schemeClr val="tx1"/>
                </a:solidFill>
                <a:effectLst>
                  <a:outerShdw blurRad="12700" dist="38100" dir="2700000" algn="tl" rotWithShape="0">
                    <a:schemeClr val="bg1">
                      <a:lumMod val="50000"/>
                    </a:schemeClr>
                  </a:outerShdw>
                </a:effectLst>
              </a:rPr>
              <a:t> que </a:t>
            </a:r>
            <a:r>
              <a:rPr sz="3200" b="1" dirty="0">
                <a:ln w="9525">
                  <a:solidFill>
                    <a:schemeClr val="bg1"/>
                  </a:solidFill>
                  <a:prstDash val="solid"/>
                </a:ln>
                <a:solidFill>
                  <a:schemeClr val="tx1"/>
                </a:solidFill>
                <a:effectLst>
                  <a:outerShdw blurRad="12700" dist="38100" dir="2700000" algn="tl" rotWithShape="0">
                    <a:schemeClr val="bg1">
                      <a:lumMod val="50000"/>
                    </a:schemeClr>
                  </a:outerShdw>
                </a:effectLst>
              </a:rPr>
              <a:t>somente um dos alunos trabalha e o  outro apenas está de lado, sem participar;  proponha que este último se envolva na  atividade, realizando perguntas</a:t>
            </a:r>
            <a:r>
              <a:rPr lang="pt-BR" sz="3200" b="1" dirty="0">
                <a:ln w="9525">
                  <a:solidFill>
                    <a:schemeClr val="bg1"/>
                  </a:solidFill>
                  <a:prstDash val="solid"/>
                </a:ln>
                <a:solidFill>
                  <a:schemeClr val="tx1"/>
                </a:solidFill>
                <a:effectLst>
                  <a:outerShdw blurRad="12700" dist="38100" dir="2700000" algn="tl" rotWithShape="0">
                    <a:schemeClr val="bg1">
                      <a:lumMod val="50000"/>
                    </a:schemeClr>
                  </a:outerShdw>
                </a:effectLst>
              </a:rPr>
              <a:t>, tais como</a:t>
            </a:r>
            <a:r>
              <a:rPr sz="3200" b="1" dirty="0">
                <a:ln w="9525">
                  <a:solidFill>
                    <a:schemeClr val="bg1"/>
                  </a:solidFill>
                  <a:prstDash val="solid"/>
                </a:ln>
                <a:solidFill>
                  <a:schemeClr val="tx1"/>
                </a:solidFill>
                <a:effectLst>
                  <a:outerShdw blurRad="12700" dist="38100" dir="2700000" algn="tl" rotWithShape="0">
                    <a:schemeClr val="bg1">
                      <a:lumMod val="50000"/>
                    </a:schemeClr>
                  </a:outerShdw>
                </a:effectLst>
              </a:rPr>
              <a:t>:</a:t>
            </a:r>
            <a:r>
              <a:rPr lang="pt-BR" sz="32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br>
              <a:rPr lang="pt-BR" sz="3200" b="1" dirty="0">
                <a:ln w="9525">
                  <a:solidFill>
                    <a:schemeClr val="bg1"/>
                  </a:solidFill>
                  <a:prstDash val="solid"/>
                </a:ln>
                <a:solidFill>
                  <a:schemeClr val="tx1"/>
                </a:solidFill>
                <a:effectLst>
                  <a:outerShdw blurRad="12700" dist="38100" dir="2700000" algn="tl" rotWithShape="0">
                    <a:schemeClr val="bg1">
                      <a:lumMod val="50000"/>
                    </a:schemeClr>
                  </a:outerShdw>
                </a:effectLst>
              </a:rPr>
            </a:br>
            <a:r>
              <a:rPr lang="pt-BR" sz="3200" b="1" dirty="0">
                <a:ln w="9525">
                  <a:solidFill>
                    <a:schemeClr val="bg1"/>
                  </a:solidFill>
                  <a:prstDash val="solid"/>
                </a:ln>
                <a:solidFill>
                  <a:schemeClr val="tx1"/>
                </a:solidFill>
                <a:effectLst>
                  <a:outerShdw blurRad="12700" dist="38100" dir="2700000" algn="tl" rotWithShape="0">
                    <a:schemeClr val="bg1">
                      <a:lumMod val="50000"/>
                    </a:schemeClr>
                  </a:outerShdw>
                </a:effectLst>
              </a:rPr>
              <a:t>Você concorda com a	forma que o colega escreveu esta palavra? Você trocaria?			</a:t>
            </a:r>
            <a:br>
              <a:rPr lang="pt-BR" sz="3200" b="1" dirty="0">
                <a:ln w="9525">
                  <a:solidFill>
                    <a:schemeClr val="bg1"/>
                  </a:solidFill>
                  <a:prstDash val="solid"/>
                </a:ln>
                <a:solidFill>
                  <a:schemeClr val="tx1"/>
                </a:solidFill>
                <a:effectLst>
                  <a:outerShdw blurRad="12700" dist="38100" dir="2700000" algn="tl" rotWithShape="0">
                    <a:schemeClr val="bg1">
                      <a:lumMod val="50000"/>
                    </a:schemeClr>
                  </a:outerShdw>
                </a:effectLst>
              </a:rPr>
            </a:br>
            <a:r>
              <a:rPr lang="pt-BR" sz="32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endParaRPr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Symbol"/>
              <a:cs typeface="Symbol"/>
            </a:endParaRPr>
          </a:p>
        </p:txBody>
      </p:sp>
      <p:sp>
        <p:nvSpPr>
          <p:cNvPr id="4" name="Retângulo 3">
            <a:extLst>
              <a:ext uri="{FF2B5EF4-FFF2-40B4-BE49-F238E27FC236}">
                <a16:creationId xmlns:a16="http://schemas.microsoft.com/office/drawing/2014/main" id="{AD7E16FF-13FF-4196-BEED-62486E4EC6CB}"/>
              </a:ext>
            </a:extLst>
          </p:cNvPr>
          <p:cNvSpPr/>
          <p:nvPr/>
        </p:nvSpPr>
        <p:spPr>
          <a:xfrm>
            <a:off x="387199" y="892314"/>
            <a:ext cx="8369599" cy="707886"/>
          </a:xfrm>
          <a:prstGeom prst="rect">
            <a:avLst/>
          </a:prstGeom>
          <a:noFill/>
        </p:spPr>
        <p:txBody>
          <a:bodyPr wrap="none" lIns="91440" tIns="45720" rIns="91440" bIns="45720">
            <a:spAutoFit/>
          </a:bodyPr>
          <a:lstStyle/>
          <a:p>
            <a:pPr algn="ctr"/>
            <a:r>
              <a:rPr lang="pt-BR"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Atividade de agrupamento produtivo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533400" y="142944"/>
            <a:ext cx="7315200" cy="1404231"/>
          </a:xfrm>
          <a:prstGeom prst="rect">
            <a:avLst/>
          </a:prstGeom>
        </p:spPr>
        <p:txBody>
          <a:bodyPr vert="horz" wrap="square" lIns="0" tIns="107950" rIns="0" bIns="0" rtlCol="0">
            <a:spAutoFit/>
          </a:bodyPr>
          <a:lstStyle/>
          <a:p>
            <a:pPr marL="12700">
              <a:lnSpc>
                <a:spcPct val="100000"/>
              </a:lnSpc>
              <a:spcBef>
                <a:spcPts val="850"/>
              </a:spcBef>
            </a:pPr>
            <a:r>
              <a:rPr lang="pt-BR"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DESAFIOS ATITUDINAIS </a:t>
            </a:r>
            <a:endParaRPr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marL="40640">
              <a:lnSpc>
                <a:spcPct val="100000"/>
              </a:lnSpc>
              <a:spcBef>
                <a:spcPts val="500"/>
              </a:spcBef>
            </a:pPr>
            <a:r>
              <a:rPr lang="pt-BR"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NOS </a:t>
            </a:r>
            <a:r>
              <a:rPr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AGRUPAMENTOS PRODUTIVOS</a:t>
            </a:r>
          </a:p>
        </p:txBody>
      </p:sp>
      <p:sp>
        <p:nvSpPr>
          <p:cNvPr id="5" name="CaixaDeTexto 4">
            <a:extLst>
              <a:ext uri="{FF2B5EF4-FFF2-40B4-BE49-F238E27FC236}">
                <a16:creationId xmlns:a16="http://schemas.microsoft.com/office/drawing/2014/main" id="{BDD1F41E-2222-4E2B-9D50-E2B6AF3E60B9}"/>
              </a:ext>
            </a:extLst>
          </p:cNvPr>
          <p:cNvSpPr txBox="1"/>
          <p:nvPr/>
        </p:nvSpPr>
        <p:spPr>
          <a:xfrm>
            <a:off x="533400" y="1668990"/>
            <a:ext cx="8153400" cy="4524315"/>
          </a:xfrm>
          <a:prstGeom prst="rect">
            <a:avLst/>
          </a:prstGeom>
          <a:noFill/>
        </p:spPr>
        <p:txBody>
          <a:bodyPr wrap="square" rtlCol="0">
            <a:spAutoFit/>
          </a:bodyPr>
          <a:lstStyle/>
          <a:p>
            <a:pPr algn="just"/>
            <a:r>
              <a:rPr lang="pt-BR" sz="3200" dirty="0">
                <a:ln w="0"/>
                <a:effectLst>
                  <a:outerShdw blurRad="38100" dist="19050" dir="2700000" algn="tl" rotWithShape="0">
                    <a:schemeClr val="dk1">
                      <a:alpha val="40000"/>
                    </a:schemeClr>
                  </a:outerShdw>
                </a:effectLst>
              </a:rPr>
              <a:t>O psicólogo e filólogo espanhol Joan BONALS diz no livro O Trabalho em Pequenos Grupos na Sala de Aula que as questões atitudinais no trabalho em grupo devem ser vistas como um conteúdo em si. De acordo com ele, para que a atividade seja produtiva, é essencial que os alunos tenham reforçado o que chama de papéis positivos, como propor ideias, avaliar, manter o foco, coordenar e conciliar. </a:t>
            </a:r>
          </a:p>
        </p:txBody>
      </p:sp>
    </p:spTree>
    <p:extLst>
      <p:ext uri="{BB962C8B-B14F-4D97-AF65-F5344CB8AC3E}">
        <p14:creationId xmlns:p14="http://schemas.microsoft.com/office/powerpoint/2010/main" val="1393739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762000" y="228600"/>
            <a:ext cx="7315200" cy="1404231"/>
          </a:xfrm>
          <a:prstGeom prst="rect">
            <a:avLst/>
          </a:prstGeom>
        </p:spPr>
        <p:txBody>
          <a:bodyPr vert="horz" wrap="square" lIns="0" tIns="107950" rIns="0" bIns="0" rtlCol="0">
            <a:spAutoFit/>
          </a:bodyPr>
          <a:lstStyle/>
          <a:p>
            <a:pPr marL="12700">
              <a:lnSpc>
                <a:spcPct val="100000"/>
              </a:lnSpc>
              <a:spcBef>
                <a:spcPts val="850"/>
              </a:spcBef>
            </a:pPr>
            <a:r>
              <a:rPr lang="pt-BR"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DESAFIOS ATITUDINAIS </a:t>
            </a:r>
            <a:endParaRPr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marL="40640">
              <a:lnSpc>
                <a:spcPct val="100000"/>
              </a:lnSpc>
              <a:spcBef>
                <a:spcPts val="500"/>
              </a:spcBef>
            </a:pPr>
            <a:r>
              <a:rPr lang="pt-BR"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NOS </a:t>
            </a:r>
            <a:r>
              <a:rPr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AGRUPAMENTOS PRODUTIVOS</a:t>
            </a:r>
          </a:p>
        </p:txBody>
      </p:sp>
      <p:sp>
        <p:nvSpPr>
          <p:cNvPr id="5" name="CaixaDeTexto 4">
            <a:extLst>
              <a:ext uri="{FF2B5EF4-FFF2-40B4-BE49-F238E27FC236}">
                <a16:creationId xmlns:a16="http://schemas.microsoft.com/office/drawing/2014/main" id="{BDD1F41E-2222-4E2B-9D50-E2B6AF3E60B9}"/>
              </a:ext>
            </a:extLst>
          </p:cNvPr>
          <p:cNvSpPr txBox="1"/>
          <p:nvPr/>
        </p:nvSpPr>
        <p:spPr>
          <a:xfrm>
            <a:off x="802004" y="1752600"/>
            <a:ext cx="7539991" cy="4524315"/>
          </a:xfrm>
          <a:prstGeom prst="rect">
            <a:avLst/>
          </a:prstGeom>
          <a:noFill/>
        </p:spPr>
        <p:txBody>
          <a:bodyPr wrap="square" rtlCol="0">
            <a:spAutoFit/>
          </a:bodyPr>
          <a:lstStyle/>
          <a:p>
            <a:pPr algn="just"/>
            <a:r>
              <a:rPr lang="pt-BR" sz="3600" b="1" dirty="0">
                <a:ln w="9525">
                  <a:solidFill>
                    <a:schemeClr val="bg1"/>
                  </a:solidFill>
                  <a:prstDash val="solid"/>
                </a:ln>
                <a:effectLst>
                  <a:outerShdw blurRad="12700" dist="38100" dir="2700000" algn="tl" rotWithShape="0">
                    <a:schemeClr val="bg1">
                      <a:lumMod val="50000"/>
                    </a:schemeClr>
                  </a:outerShdw>
                </a:effectLst>
              </a:rPr>
              <a:t>Por outro lado, os papéis negativos precisam ser neutralizados. São eles os de quem se retrai, brinca demais, chama a atenção para si, agride, domina e compete. Sem levar em conta a questão atitudinal, não há como obter sucesso na aprendizagem conceitual.</a:t>
            </a:r>
          </a:p>
        </p:txBody>
      </p:sp>
    </p:spTree>
    <p:extLst>
      <p:ext uri="{BB962C8B-B14F-4D97-AF65-F5344CB8AC3E}">
        <p14:creationId xmlns:p14="http://schemas.microsoft.com/office/powerpoint/2010/main" val="3812193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BDD1F41E-2222-4E2B-9D50-E2B6AF3E60B9}"/>
              </a:ext>
            </a:extLst>
          </p:cNvPr>
          <p:cNvSpPr txBox="1"/>
          <p:nvPr/>
        </p:nvSpPr>
        <p:spPr>
          <a:xfrm>
            <a:off x="571500" y="1828800"/>
            <a:ext cx="8001000" cy="2123658"/>
          </a:xfrm>
          <a:prstGeom prst="rect">
            <a:avLst/>
          </a:prstGeom>
          <a:noFill/>
        </p:spPr>
        <p:txBody>
          <a:bodyPr wrap="square" rtlCol="0">
            <a:spAutoFit/>
          </a:bodyPr>
          <a:lstStyle/>
          <a:p>
            <a:pPr algn="ctr"/>
            <a:r>
              <a:rPr lang="pt-BR"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CONHECIMENTOS PRÉVIOS DOS ALUNOS (SONDAGEM DAS HIPÓTESES DE ESCRITA)</a:t>
            </a:r>
          </a:p>
        </p:txBody>
      </p:sp>
    </p:spTree>
    <p:extLst>
      <p:ext uri="{BB962C8B-B14F-4D97-AF65-F5344CB8AC3E}">
        <p14:creationId xmlns:p14="http://schemas.microsoft.com/office/powerpoint/2010/main" val="3843936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E71D8AC4-4461-4044-9DE0-06536AC87CD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34" b="1554"/>
          <a:stretch/>
        </p:blipFill>
        <p:spPr>
          <a:xfrm>
            <a:off x="838200" y="228600"/>
            <a:ext cx="7324400" cy="2916000"/>
          </a:xfrm>
          <a:prstGeom prst="rect">
            <a:avLst/>
          </a:prstGeom>
        </p:spPr>
      </p:pic>
      <p:pic>
        <p:nvPicPr>
          <p:cNvPr id="6" name="Imagem 5">
            <a:extLst>
              <a:ext uri="{FF2B5EF4-FFF2-40B4-BE49-F238E27FC236}">
                <a16:creationId xmlns:a16="http://schemas.microsoft.com/office/drawing/2014/main" id="{28116F67-9188-4B67-AB2A-B52B3D95E1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3153003"/>
            <a:ext cx="7324400" cy="3508635"/>
          </a:xfrm>
          <a:prstGeom prst="rect">
            <a:avLst/>
          </a:prstGeom>
        </p:spPr>
      </p:pic>
    </p:spTree>
    <p:extLst>
      <p:ext uri="{BB962C8B-B14F-4D97-AF65-F5344CB8AC3E}">
        <p14:creationId xmlns:p14="http://schemas.microsoft.com/office/powerpoint/2010/main" val="1698288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316CC1A2-59FB-41CD-B4D4-B329C621AB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228600"/>
            <a:ext cx="7620000" cy="6400799"/>
          </a:xfrm>
          <a:prstGeom prst="rect">
            <a:avLst/>
          </a:prstGeom>
        </p:spPr>
      </p:pic>
    </p:spTree>
    <p:extLst>
      <p:ext uri="{BB962C8B-B14F-4D97-AF65-F5344CB8AC3E}">
        <p14:creationId xmlns:p14="http://schemas.microsoft.com/office/powerpoint/2010/main" val="3458220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8D6E420D-F76D-4E19-BD31-CC818FA1D8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91" y="152400"/>
            <a:ext cx="8762417" cy="6400800"/>
          </a:xfrm>
          <a:prstGeom prst="rect">
            <a:avLst/>
          </a:prstGeom>
        </p:spPr>
      </p:pic>
    </p:spTree>
    <p:extLst>
      <p:ext uri="{BB962C8B-B14F-4D97-AF65-F5344CB8AC3E}">
        <p14:creationId xmlns:p14="http://schemas.microsoft.com/office/powerpoint/2010/main" val="1581678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72185" y="1447800"/>
            <a:ext cx="7199630" cy="3336811"/>
          </a:xfrm>
          <a:prstGeom prst="rect">
            <a:avLst/>
          </a:prstGeom>
        </p:spPr>
        <p:txBody>
          <a:bodyPr vert="horz" wrap="square" lIns="0" tIns="12700" rIns="0" bIns="0" rtlCol="0">
            <a:spAutoFit/>
          </a:bodyPr>
          <a:lstStyle/>
          <a:p>
            <a:pPr marL="12700" algn="ctr">
              <a:lnSpc>
                <a:spcPct val="100000"/>
              </a:lnSpc>
              <a:spcBef>
                <a:spcPts val="100"/>
              </a:spcBef>
            </a:pPr>
            <a:r>
              <a:rPr lang="pt-BR" sz="7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POSSÍVEIS </a:t>
            </a:r>
            <a:r>
              <a:rPr sz="7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AGRUPAMENTOS</a:t>
            </a:r>
            <a:r>
              <a:rPr lang="pt-BR" sz="7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PARA O 3º ANO</a:t>
            </a:r>
            <a:endParaRPr sz="7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533400" y="1066800"/>
            <a:ext cx="7924800" cy="3986989"/>
          </a:xfrm>
          <a:prstGeom prst="rect">
            <a:avLst/>
          </a:prstGeom>
        </p:spPr>
        <p:txBody>
          <a:bodyPr vert="horz" wrap="square" lIns="0" tIns="107950" rIns="0" bIns="0" rtlCol="0">
            <a:spAutoFit/>
          </a:bodyPr>
          <a:lstStyle/>
          <a:p>
            <a:pPr marL="12700" algn="ctr">
              <a:lnSpc>
                <a:spcPct val="100000"/>
              </a:lnSpc>
              <a:spcBef>
                <a:spcPts val="850"/>
              </a:spcBef>
            </a:pPr>
            <a:r>
              <a:rPr lang="pt-BR" sz="4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POR QUE A NECESSIDADE </a:t>
            </a:r>
            <a:br>
              <a:rPr lang="pt-BR" sz="4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4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DE SE TRABALHAR COM</a:t>
            </a:r>
            <a:br>
              <a:rPr lang="pt-BR" sz="4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br>
              <a:rPr lang="pt-BR" sz="4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4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AGRUPAMENTOS PRODUTIVOS</a:t>
            </a:r>
            <a:br>
              <a:rPr lang="pt-BR" sz="4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br>
              <a:rPr lang="pt-BR" sz="4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4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NO TERCEIRO ANO ?</a:t>
            </a:r>
            <a:endParaRPr sz="4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8443891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0" y="457200"/>
            <a:ext cx="8121014" cy="5783635"/>
          </a:xfrm>
          <a:prstGeom prst="rect">
            <a:avLst/>
          </a:prstGeom>
        </p:spPr>
        <p:txBody>
          <a:bodyPr vert="horz" wrap="square" lIns="0" tIns="12700" rIns="0" bIns="0" rtlCol="0">
            <a:spAutoFit/>
          </a:bodyPr>
          <a:lstStyle/>
          <a:p>
            <a:pPr marL="469900" marR="180975" indent="-457200" algn="just">
              <a:lnSpc>
                <a:spcPct val="100000"/>
              </a:lnSpc>
              <a:spcBef>
                <a:spcPts val="100"/>
              </a:spcBef>
              <a:buFont typeface="Arial" panose="020B0604020202020204" pitchFamily="34" charset="0"/>
              <a:buChar char="•"/>
            </a:pPr>
            <a:r>
              <a:rPr sz="3200" b="1" dirty="0">
                <a:ln w="9525">
                  <a:solidFill>
                    <a:schemeClr val="bg1"/>
                  </a:solidFill>
                  <a:prstDash val="solid"/>
                </a:ln>
                <a:effectLst>
                  <a:outerShdw blurRad="12700" dist="38100" dir="2700000" algn="tl" rotWithShape="0">
                    <a:schemeClr val="bg1">
                      <a:lumMod val="50000"/>
                    </a:schemeClr>
                  </a:outerShdw>
                </a:effectLst>
                <a:latin typeface="Gill Sans MT"/>
                <a:cs typeface="Gill Sans MT"/>
              </a:rPr>
              <a:t>Alunos com hipótese silábica </a:t>
            </a:r>
            <a:r>
              <a:rPr lang="pt-BR" sz="3200" b="1" dirty="0">
                <a:ln w="9525">
                  <a:solidFill>
                    <a:schemeClr val="bg1"/>
                  </a:solidFill>
                  <a:prstDash val="solid"/>
                </a:ln>
                <a:effectLst>
                  <a:outerShdw blurRad="12700" dist="38100" dir="2700000" algn="tl" rotWithShape="0">
                    <a:schemeClr val="bg1">
                      <a:lumMod val="50000"/>
                    </a:schemeClr>
                  </a:outerShdw>
                </a:effectLst>
                <a:latin typeface="Gill Sans MT"/>
                <a:cs typeface="Gill Sans MT"/>
              </a:rPr>
              <a:t>com valor sonoro convencional,</a:t>
            </a:r>
            <a:r>
              <a:rPr sz="3200" b="1" dirty="0">
                <a:ln w="9525">
                  <a:solidFill>
                    <a:schemeClr val="bg1"/>
                  </a:solidFill>
                  <a:prstDash val="solid"/>
                </a:ln>
                <a:effectLst>
                  <a:outerShdw blurRad="12700" dist="38100" dir="2700000" algn="tl" rotWithShape="0">
                    <a:schemeClr val="bg1">
                      <a:lumMod val="50000"/>
                    </a:schemeClr>
                  </a:outerShdw>
                </a:effectLst>
                <a:latin typeface="Gill Sans MT"/>
                <a:cs typeface="Gill Sans MT"/>
              </a:rPr>
              <a:t> com alunos com  hipótese silábico-alfabética;</a:t>
            </a:r>
          </a:p>
          <a:p>
            <a:pPr algn="just">
              <a:lnSpc>
                <a:spcPct val="100000"/>
              </a:lnSpc>
              <a:spcBef>
                <a:spcPts val="25"/>
              </a:spcBef>
            </a:pPr>
            <a:endParaRPr sz="4350" dirty="0">
              <a:latin typeface="Times New Roman"/>
              <a:cs typeface="Times New Roman"/>
            </a:endParaRPr>
          </a:p>
          <a:p>
            <a:pPr marL="469900" marR="572135" indent="-457200" algn="just">
              <a:lnSpc>
                <a:spcPct val="100000"/>
              </a:lnSpc>
              <a:buFont typeface="Arial" panose="020B0604020202020204" pitchFamily="34" charset="0"/>
              <a:buChar char="•"/>
            </a:pPr>
            <a:r>
              <a:rPr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Gill Sans MT"/>
                <a:cs typeface="Gill Sans MT"/>
              </a:rPr>
              <a:t>Alunos</a:t>
            </a:r>
            <a:r>
              <a:rPr lang="pt-BR"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Gill Sans MT"/>
                <a:cs typeface="Gill Sans MT"/>
              </a:rPr>
              <a:t> </a:t>
            </a:r>
            <a:r>
              <a:rPr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Gill Sans MT"/>
                <a:cs typeface="Gill Sans MT"/>
              </a:rPr>
              <a:t>com</a:t>
            </a:r>
            <a:r>
              <a:rPr lang="pt-BR"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Gill Sans MT"/>
                <a:cs typeface="Gill Sans MT"/>
              </a:rPr>
              <a:t> </a:t>
            </a:r>
            <a:r>
              <a:rPr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Gill Sans MT"/>
                <a:cs typeface="Gill Sans MT"/>
              </a:rPr>
              <a:t>hipótese</a:t>
            </a:r>
            <a:r>
              <a:rPr lang="pt-BR"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Gill Sans MT"/>
                <a:cs typeface="Gill Sans MT"/>
              </a:rPr>
              <a:t> </a:t>
            </a:r>
            <a:r>
              <a:rPr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Gill Sans MT"/>
                <a:cs typeface="Gill Sans MT"/>
              </a:rPr>
              <a:t>silábico-alfabética</a:t>
            </a:r>
            <a:r>
              <a:rPr lang="pt-BR"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Gill Sans MT"/>
                <a:cs typeface="Gill Sans MT"/>
              </a:rPr>
              <a:t>, </a:t>
            </a:r>
            <a:r>
              <a:rPr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Gill Sans MT"/>
                <a:cs typeface="Gill Sans MT"/>
              </a:rPr>
              <a:t>com alunos que tem hipótese alfabética;</a:t>
            </a:r>
          </a:p>
          <a:p>
            <a:pPr algn="just">
              <a:lnSpc>
                <a:spcPct val="100000"/>
              </a:lnSpc>
              <a:spcBef>
                <a:spcPts val="30"/>
              </a:spcBef>
            </a:pPr>
            <a:endParaRPr sz="4350" dirty="0">
              <a:latin typeface="Times New Roman"/>
              <a:cs typeface="Times New Roman"/>
            </a:endParaRPr>
          </a:p>
          <a:p>
            <a:pPr marL="469900" marR="5080" indent="-457200" algn="just">
              <a:lnSpc>
                <a:spcPct val="100000"/>
              </a:lnSpc>
              <a:buFont typeface="Arial" panose="020B0604020202020204" pitchFamily="34" charset="0"/>
              <a:buChar char="•"/>
            </a:pPr>
            <a:r>
              <a:rPr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Gill Sans MT"/>
                <a:cs typeface="Gill Sans MT"/>
              </a:rPr>
              <a:t>Alunos com hipótese alfabética com alunos  que têm hipótese alfabétic</a:t>
            </a:r>
            <a:r>
              <a:rPr lang="pt-BR" sz="32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Gill Sans MT"/>
                <a:cs typeface="Gill Sans MT"/>
              </a:rPr>
              <a:t>o-ortográfica</a:t>
            </a:r>
            <a:r>
              <a:rPr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Gill Sans MT"/>
                <a:cs typeface="Gill Sans MT"/>
              </a:rP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72185" y="1104528"/>
            <a:ext cx="7199630" cy="3398366"/>
          </a:xfrm>
          <a:prstGeom prst="rect">
            <a:avLst/>
          </a:prstGeom>
        </p:spPr>
        <p:txBody>
          <a:bodyPr vert="horz" wrap="square" lIns="0" tIns="12700" rIns="0" bIns="0" rtlCol="0">
            <a:spAutoFit/>
          </a:bodyPr>
          <a:lstStyle/>
          <a:p>
            <a:pPr marL="12700" algn="ctr">
              <a:lnSpc>
                <a:spcPct val="100000"/>
              </a:lnSpc>
              <a:spcBef>
                <a:spcPts val="100"/>
              </a:spcBef>
            </a:pPr>
            <a:r>
              <a:rPr lang="pt-BR"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ATIVIDADES DE SONDAGEM</a:t>
            </a:r>
            <a:br>
              <a:rPr lang="pt-BR"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PARA TABULAÇÃO </a:t>
            </a:r>
            <a:br>
              <a:rPr lang="pt-BR"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DE HIPÓTESES DE ESCRITA</a:t>
            </a:r>
            <a:br>
              <a:rPr lang="pt-BR"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DOS ESTUDANTES</a:t>
            </a:r>
            <a:br>
              <a:rPr lang="pt-BR"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DA TURMA</a:t>
            </a:r>
            <a:endParaRPr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2344099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928411"/>
            <a:ext cx="8190230" cy="5001177"/>
          </a:xfrm>
          <a:prstGeom prst="rect">
            <a:avLst/>
          </a:prstGeom>
        </p:spPr>
        <p:txBody>
          <a:bodyPr vert="horz" wrap="square" lIns="0" tIns="12700" rIns="0" bIns="0" rtlCol="0">
            <a:spAutoFit/>
          </a:bodyPr>
          <a:lstStyle/>
          <a:p>
            <a:pPr>
              <a:lnSpc>
                <a:spcPct val="107000"/>
              </a:lnSpc>
              <a:spcAft>
                <a:spcPts val="800"/>
              </a:spcAft>
            </a:pPr>
            <a:r>
              <a:rPr lang="pt-BR"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libri" panose="020F0502020204030204" pitchFamily="34" charset="0"/>
                <a:ea typeface="Calibri" panose="020F0502020204030204" pitchFamily="34" charset="0"/>
                <a:cs typeface="Times New Roman" panose="02020603050405020304" pitchFamily="18" charset="0"/>
              </a:rPr>
              <a:t>“PARA AVALIAR TURMAS DE 3º ANO, QUANTO AO NÍVEL DE HIPÓTESE DE ESCRITA, PODE-SE FAZER:</a:t>
            </a:r>
            <a:br>
              <a:rPr lang="pt-BR"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libri" panose="020F0502020204030204" pitchFamily="34" charset="0"/>
                <a:ea typeface="Calibri" panose="020F0502020204030204" pitchFamily="34" charset="0"/>
                <a:cs typeface="Times New Roman" panose="02020603050405020304" pitchFamily="18" charset="0"/>
              </a:rPr>
            </a:br>
            <a:br>
              <a:rPr lang="pt-BR" sz="3200" dirty="0">
                <a:latin typeface="Calibri" panose="020F0502020204030204" pitchFamily="34" charset="0"/>
                <a:ea typeface="Calibri" panose="020F0502020204030204" pitchFamily="34" charset="0"/>
                <a:cs typeface="Times New Roman" panose="02020603050405020304" pitchFamily="18" charset="0"/>
              </a:rPr>
            </a:br>
            <a:r>
              <a:rPr lang="pt-BR"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t>Ditados de palavras de campos semânticos variados.</a:t>
            </a:r>
            <a:br>
              <a:rPr lang="pt-BR"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br>
            <a:br>
              <a:rPr lang="pt-BR"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br>
            <a:r>
              <a:rPr lang="pt-BR"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t>Frases ligadas a textos significativos.</a:t>
            </a:r>
            <a:br>
              <a:rPr lang="pt-BR"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br>
            <a:br>
              <a:rPr lang="pt-BR" sz="2400" dirty="0">
                <a:latin typeface="Calibri" panose="020F0502020204030204" pitchFamily="34" charset="0"/>
                <a:ea typeface="Calibri" panose="020F0502020204030204" pitchFamily="34" charset="0"/>
                <a:cs typeface="Times New Roman" panose="02020603050405020304" pitchFamily="18" charset="0"/>
              </a:rPr>
            </a:br>
            <a:endParaRPr sz="2400" spc="-10" dirty="0"/>
          </a:p>
        </p:txBody>
      </p:sp>
    </p:spTree>
    <p:extLst>
      <p:ext uri="{BB962C8B-B14F-4D97-AF65-F5344CB8AC3E}">
        <p14:creationId xmlns:p14="http://schemas.microsoft.com/office/powerpoint/2010/main" val="31120545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752668"/>
            <a:ext cx="8190230" cy="5491247"/>
          </a:xfrm>
          <a:prstGeom prst="rect">
            <a:avLst/>
          </a:prstGeom>
        </p:spPr>
        <p:txBody>
          <a:bodyPr vert="horz" wrap="square" lIns="0" tIns="12700" rIns="0" bIns="0" rtlCol="0">
            <a:spAutoFit/>
          </a:bodyPr>
          <a:lstStyle/>
          <a:p>
            <a:pPr>
              <a:lnSpc>
                <a:spcPct val="100000"/>
              </a:lnSpc>
              <a:spcAft>
                <a:spcPts val="800"/>
              </a:spcAft>
            </a:pPr>
            <a:r>
              <a:rPr lang="pt-BR" sz="3600" b="1" dirty="0">
                <a:ln w="9525">
                  <a:solidFill>
                    <a:prstClr val="white"/>
                  </a:solidFill>
                  <a:prstDash val="solid"/>
                </a:ln>
                <a:solidFill>
                  <a:schemeClr val="tx2">
                    <a:lumMod val="60000"/>
                    <a:lumOff val="40000"/>
                  </a:schemeClr>
                </a:solidFill>
                <a:effectLst>
                  <a:outerShdw blurRad="12700" dist="38100" dir="2700000" algn="tl" rotWithShape="0">
                    <a:prstClr val="white">
                      <a:lumMod val="50000"/>
                    </a:prstClr>
                  </a:outerShdw>
                </a:effectLst>
                <a:latin typeface="Calibri" panose="020F0502020204030204" pitchFamily="34" charset="0"/>
                <a:ea typeface="Calibri" panose="020F0502020204030204" pitchFamily="34" charset="0"/>
                <a:cs typeface="Times New Roman" panose="02020603050405020304" pitchFamily="18" charset="0"/>
              </a:rPr>
              <a:t>DITADO DE PALAVRAS DE CAMPOS SEMÂNTICOS VARIADOS. </a:t>
            </a:r>
            <a:br>
              <a:rPr lang="pt-BR" sz="2400" dirty="0">
                <a:latin typeface="Calibri" panose="020F0502020204030204" pitchFamily="34" charset="0"/>
                <a:ea typeface="Calibri" panose="020F0502020204030204" pitchFamily="34" charset="0"/>
                <a:cs typeface="Times New Roman" panose="02020603050405020304" pitchFamily="18" charset="0"/>
              </a:rPr>
            </a:br>
            <a:br>
              <a:rPr lang="pt-BR" sz="2400" dirty="0">
                <a:latin typeface="Calibri" panose="020F0502020204030204" pitchFamily="34" charset="0"/>
                <a:ea typeface="Calibri" panose="020F0502020204030204" pitchFamily="34" charset="0"/>
                <a:cs typeface="Times New Roman" panose="02020603050405020304" pitchFamily="18" charset="0"/>
              </a:rPr>
            </a:br>
            <a:r>
              <a:rPr lang="pt-BR"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t>Escolha 10 palavras com diferentes quantidades de sílabas e algumas variações quanto às estruturas silábicas. </a:t>
            </a:r>
            <a:br>
              <a:rPr lang="pt-BR"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br>
            <a:r>
              <a:rPr lang="pt-BR" sz="32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t>Ex</a:t>
            </a:r>
            <a:r>
              <a:rPr lang="pt-BR"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t>: Campo semântico “animais”.</a:t>
            </a:r>
            <a:br>
              <a:rPr lang="pt-BR"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br>
            <a:r>
              <a:rPr lang="pt-BR"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t>LEÃO – GIRAFA – CACHORRO – FOCA – BALEIA – GOLFINHO – GATO – ELEFANTE – FORMIGA – HIPOPÓTAMO. </a:t>
            </a:r>
            <a:br>
              <a:rPr lang="pt-BR" sz="3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br>
            <a:endParaRPr sz="3600" spc="-10" dirty="0"/>
          </a:p>
        </p:txBody>
      </p:sp>
    </p:spTree>
    <p:extLst>
      <p:ext uri="{BB962C8B-B14F-4D97-AF65-F5344CB8AC3E}">
        <p14:creationId xmlns:p14="http://schemas.microsoft.com/office/powerpoint/2010/main" val="17339476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317957"/>
            <a:ext cx="8495030" cy="5799023"/>
          </a:xfrm>
          <a:prstGeom prst="rect">
            <a:avLst/>
          </a:prstGeom>
        </p:spPr>
        <p:txBody>
          <a:bodyPr vert="horz" wrap="square" lIns="0" tIns="12700" rIns="0" bIns="0" rtlCol="0">
            <a:spAutoFit/>
          </a:bodyPr>
          <a:lstStyle/>
          <a:p>
            <a:pPr>
              <a:lnSpc>
                <a:spcPct val="100000"/>
              </a:lnSpc>
              <a:spcAft>
                <a:spcPts val="800"/>
              </a:spcAft>
            </a:pPr>
            <a:r>
              <a:rPr lang="pt-BR" sz="3600" b="1" dirty="0">
                <a:ln w="9525">
                  <a:solidFill>
                    <a:prstClr val="white"/>
                  </a:solidFill>
                  <a:prstDash val="solid"/>
                </a:ln>
                <a:solidFill>
                  <a:schemeClr val="tx2">
                    <a:lumMod val="60000"/>
                    <a:lumOff val="40000"/>
                  </a:schemeClr>
                </a:solidFill>
                <a:effectLst>
                  <a:outerShdw blurRad="12700" dist="38100" dir="2700000" algn="tl" rotWithShape="0">
                    <a:prstClr val="white">
                      <a:lumMod val="50000"/>
                    </a:prstClr>
                  </a:outerShdw>
                </a:effectLst>
                <a:latin typeface="Calibri" panose="020F0502020204030204" pitchFamily="34" charset="0"/>
                <a:ea typeface="Calibri" panose="020F0502020204030204" pitchFamily="34" charset="0"/>
                <a:cs typeface="Times New Roman" panose="02020603050405020304" pitchFamily="18" charset="0"/>
              </a:rPr>
              <a:t>FRASES LIGADAS A TEXTOS SIGNIFICATIVOS.</a:t>
            </a:r>
            <a:br>
              <a:rPr lang="pt-BR" sz="3600" b="1" dirty="0">
                <a:ln w="9525">
                  <a:solidFill>
                    <a:prstClr val="white"/>
                  </a:solidFill>
                  <a:prstDash val="solid"/>
                </a:ln>
                <a:solidFill>
                  <a:schemeClr val="tx2">
                    <a:lumMod val="60000"/>
                    <a:lumOff val="40000"/>
                  </a:schemeClr>
                </a:solidFill>
                <a:effectLst>
                  <a:outerShdw blurRad="12700" dist="38100" dir="2700000" algn="tl" rotWithShape="0">
                    <a:prstClr val="white">
                      <a:lumMod val="50000"/>
                    </a:prstClr>
                  </a:outerShdw>
                </a:effectLst>
                <a:latin typeface="Calibri" panose="020F0502020204030204" pitchFamily="34" charset="0"/>
                <a:ea typeface="Calibri" panose="020F0502020204030204" pitchFamily="34" charset="0"/>
                <a:cs typeface="Times New Roman" panose="02020603050405020304" pitchFamily="18" charset="0"/>
              </a:rPr>
            </a:br>
            <a:br>
              <a:rPr lang="pt-BR" sz="2400" dirty="0">
                <a:latin typeface="Calibri" panose="020F0502020204030204" pitchFamily="34" charset="0"/>
                <a:ea typeface="Calibri" panose="020F0502020204030204" pitchFamily="34" charset="0"/>
                <a:cs typeface="Times New Roman" panose="02020603050405020304" pitchFamily="18" charset="0"/>
              </a:rPr>
            </a:br>
            <a:r>
              <a:rPr lang="pt-BR"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t>Leitura a turma do livro de literatura infantil </a:t>
            </a:r>
            <a:r>
              <a:rPr lang="pt-BR" sz="2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t>“MONSTRUOSIDADES”.                                                                                          Com autoria de Elias José e ilustrações de Jefferson Galdino. Editora Noovha </a:t>
            </a:r>
            <a:r>
              <a:rPr lang="pt-BR" sz="24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t>America</a:t>
            </a:r>
            <a:r>
              <a:rPr lang="pt-BR" sz="2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t>. </a:t>
            </a:r>
            <a:r>
              <a:rPr lang="pt-BR" sz="1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hlinkClick r:id="rId2"/>
              </a:rPr>
              <a:t>https://drive.google.com/file/d/17vRXGvWcrn3xH1Eazmgma2ooLEFuJJgv/view?usp=sharing</a:t>
            </a:r>
            <a:br>
              <a:rPr lang="pt-BR" sz="1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br>
            <a:br>
              <a:rPr lang="pt-BR" sz="1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br>
            <a:r>
              <a:rPr lang="pt-BR"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t>				</a:t>
            </a:r>
            <a:r>
              <a:rPr lang="pt-BR" sz="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t>	 </a:t>
            </a:r>
            <a:br>
              <a:rPr lang="pt-BR"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br>
            <a:r>
              <a:rPr lang="pt-BR"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t>Escolha uma frase do livro e dite para a turma escrevê-la individualmente. </a:t>
            </a:r>
            <a:r>
              <a:rPr lang="pt-BR" sz="28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t>Ex</a:t>
            </a:r>
            <a:r>
              <a:rPr lang="pt-BR"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t>: </a:t>
            </a:r>
            <a:br>
              <a:rPr lang="pt-BR"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br>
            <a:br>
              <a:rPr lang="pt-BR"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br>
            <a:r>
              <a:rPr lang="pt-BR"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t>PATETA É ABOBADO, NUNCA DIZIA, MUITO OBRIGADO!</a:t>
            </a:r>
            <a:br>
              <a:rPr lang="pt-BR"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br>
            <a:r>
              <a:rPr lang="pt-BR" sz="2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t>Pg. 13 do livro citado.</a:t>
            </a:r>
            <a:br>
              <a:rPr lang="pt-BR"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br>
            <a:endParaRPr sz="2800" spc="-10" dirty="0"/>
          </a:p>
        </p:txBody>
      </p:sp>
    </p:spTree>
    <p:extLst>
      <p:ext uri="{BB962C8B-B14F-4D97-AF65-F5344CB8AC3E}">
        <p14:creationId xmlns:p14="http://schemas.microsoft.com/office/powerpoint/2010/main" val="2739357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6885" y="1066800"/>
            <a:ext cx="8190230" cy="4444807"/>
          </a:xfrm>
          <a:prstGeom prst="rect">
            <a:avLst/>
          </a:prstGeom>
        </p:spPr>
        <p:txBody>
          <a:bodyPr vert="horz" wrap="square" lIns="0" tIns="12700" rIns="0" bIns="0" rtlCol="0">
            <a:spAutoFit/>
          </a:bodyPr>
          <a:lstStyle/>
          <a:p>
            <a:pPr algn="ctr">
              <a:lnSpc>
                <a:spcPct val="100000"/>
              </a:lnSpc>
              <a:spcAft>
                <a:spcPts val="800"/>
              </a:spcAft>
            </a:pPr>
            <a:r>
              <a:rPr lang="pt-BR"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libri" panose="020F0502020204030204" pitchFamily="34" charset="0"/>
                <a:ea typeface="Calibri" panose="020F0502020204030204" pitchFamily="34" charset="0"/>
                <a:cs typeface="Times New Roman" panose="02020603050405020304" pitchFamily="18" charset="0"/>
              </a:rPr>
              <a:t>A partir de ditados e/ou frases, pode-se construir um mapa, identificando os grupos de crianças em diferentes níveis de hipóteses de escrita.</a:t>
            </a:r>
            <a:br>
              <a:rPr lang="pt-BR"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libri" panose="020F0502020204030204" pitchFamily="34" charset="0"/>
                <a:ea typeface="Calibri" panose="020F0502020204030204" pitchFamily="34" charset="0"/>
                <a:cs typeface="Times New Roman" panose="02020603050405020304" pitchFamily="18" charset="0"/>
              </a:rPr>
            </a:br>
            <a:endParaRPr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4517999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982B5541-30DD-48F1-8B16-05732B704B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932" y="265408"/>
            <a:ext cx="7946136" cy="6327184"/>
          </a:xfrm>
          <a:prstGeom prst="rect">
            <a:avLst/>
          </a:prstGeom>
        </p:spPr>
      </p:pic>
    </p:spTree>
    <p:extLst>
      <p:ext uri="{BB962C8B-B14F-4D97-AF65-F5344CB8AC3E}">
        <p14:creationId xmlns:p14="http://schemas.microsoft.com/office/powerpoint/2010/main" val="8165886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419100" y="1143000"/>
            <a:ext cx="8305800" cy="4171655"/>
          </a:xfrm>
          <a:prstGeom prst="rect">
            <a:avLst/>
          </a:prstGeom>
        </p:spPr>
        <p:txBody>
          <a:bodyPr vert="horz" wrap="square" lIns="0" tIns="107950" rIns="0" bIns="0" rtlCol="0">
            <a:spAutoFit/>
          </a:bodyPr>
          <a:lstStyle/>
          <a:p>
            <a:pPr marL="12700" algn="ctr">
              <a:lnSpc>
                <a:spcPct val="100000"/>
              </a:lnSpc>
              <a:spcBef>
                <a:spcPts val="850"/>
              </a:spcBef>
            </a:pPr>
            <a:r>
              <a:rPr lang="pt-BR" sz="6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EXEMPLOS DE ATIVIDADES COM AGRUPAMENTOS PRODUTIVOS</a:t>
            </a:r>
          </a:p>
        </p:txBody>
      </p:sp>
      <p:sp>
        <p:nvSpPr>
          <p:cNvPr id="2" name="CaixaDeTexto 1">
            <a:extLst>
              <a:ext uri="{FF2B5EF4-FFF2-40B4-BE49-F238E27FC236}">
                <a16:creationId xmlns:a16="http://schemas.microsoft.com/office/drawing/2014/main" id="{801B0FCD-5F25-4D9E-BC6E-4E617EA4C5BE}"/>
              </a:ext>
            </a:extLst>
          </p:cNvPr>
          <p:cNvSpPr txBox="1"/>
          <p:nvPr/>
        </p:nvSpPr>
        <p:spPr>
          <a:xfrm>
            <a:off x="3543300" y="5181600"/>
            <a:ext cx="2057400" cy="369332"/>
          </a:xfrm>
          <a:prstGeom prst="rect">
            <a:avLst/>
          </a:prstGeom>
          <a:noFill/>
        </p:spPr>
        <p:txBody>
          <a:bodyPr wrap="square" rtlCol="0">
            <a:spAutoFit/>
          </a:bodyPr>
          <a:lstStyle/>
          <a:p>
            <a:r>
              <a:rPr lang="pt-BR" i="1" dirty="0">
                <a:solidFill>
                  <a:schemeClr val="accent1">
                    <a:lumMod val="75000"/>
                  </a:schemeClr>
                </a:solidFill>
              </a:rPr>
              <a:t>Autoria prof. Gesiel</a:t>
            </a:r>
          </a:p>
        </p:txBody>
      </p:sp>
    </p:spTree>
    <p:extLst>
      <p:ext uri="{BB962C8B-B14F-4D97-AF65-F5344CB8AC3E}">
        <p14:creationId xmlns:p14="http://schemas.microsoft.com/office/powerpoint/2010/main" val="26760971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C69E1B2F-3D47-4CB2-85E7-3C6405A707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8" name="CaixaDeTexto 7">
            <a:extLst>
              <a:ext uri="{FF2B5EF4-FFF2-40B4-BE49-F238E27FC236}">
                <a16:creationId xmlns:a16="http://schemas.microsoft.com/office/drawing/2014/main" id="{47B18E58-6373-40CD-AFE4-3BBDD4A08A34}"/>
              </a:ext>
            </a:extLst>
          </p:cNvPr>
          <p:cNvSpPr txBox="1"/>
          <p:nvPr/>
        </p:nvSpPr>
        <p:spPr>
          <a:xfrm>
            <a:off x="381000" y="382011"/>
            <a:ext cx="8382000" cy="6093976"/>
          </a:xfrm>
          <a:prstGeom prst="rect">
            <a:avLst/>
          </a:prstGeom>
          <a:noFill/>
        </p:spPr>
        <p:txBody>
          <a:bodyPr wrap="square" rtlCol="0">
            <a:spAutoFit/>
          </a:bodyPr>
          <a:lstStyle/>
          <a:p>
            <a:pPr algn="just"/>
            <a:r>
              <a:rPr lang="pt-BR" sz="2600" b="1" spc="50" dirty="0">
                <a:ln w="9525" cmpd="sng">
                  <a:solidFill>
                    <a:schemeClr val="accent1"/>
                  </a:solidFill>
                  <a:prstDash val="solid"/>
                </a:ln>
                <a:solidFill>
                  <a:srgbClr val="70AD47">
                    <a:tint val="1000"/>
                  </a:srgbClr>
                </a:solidFill>
                <a:effectLst>
                  <a:glow rad="38100">
                    <a:schemeClr val="accent1">
                      <a:alpha val="40000"/>
                    </a:schemeClr>
                  </a:glow>
                </a:effectLst>
              </a:rPr>
              <a:t>TEMA: A história da ponte Hercílio Luz.</a:t>
            </a:r>
          </a:p>
          <a:p>
            <a:pPr algn="just"/>
            <a:r>
              <a:rPr lang="pt-BR" sz="2600" b="1" spc="50" dirty="0">
                <a:ln w="9525" cmpd="sng">
                  <a:solidFill>
                    <a:schemeClr val="accent1"/>
                  </a:solidFill>
                  <a:prstDash val="solid"/>
                </a:ln>
                <a:solidFill>
                  <a:srgbClr val="70AD47">
                    <a:tint val="1000"/>
                  </a:srgbClr>
                </a:solidFill>
                <a:effectLst>
                  <a:glow rad="38100">
                    <a:schemeClr val="accent1">
                      <a:alpha val="40000"/>
                    </a:schemeClr>
                  </a:glow>
                </a:effectLst>
              </a:rPr>
              <a:t>ÁREA DO CONHECIMENTO: Ciências humanas e Linguagem.</a:t>
            </a:r>
          </a:p>
          <a:p>
            <a:pPr algn="just"/>
            <a:r>
              <a:rPr lang="pt-BR" sz="2600" b="1" spc="50" dirty="0">
                <a:ln w="9525" cmpd="sng">
                  <a:solidFill>
                    <a:schemeClr val="accent1"/>
                  </a:solidFill>
                  <a:prstDash val="solid"/>
                </a:ln>
                <a:solidFill>
                  <a:srgbClr val="70AD47">
                    <a:tint val="1000"/>
                  </a:srgbClr>
                </a:solidFill>
                <a:effectLst>
                  <a:glow rad="38100">
                    <a:schemeClr val="accent1">
                      <a:alpha val="40000"/>
                    </a:schemeClr>
                  </a:glow>
                </a:effectLst>
              </a:rPr>
              <a:t>COMPONENTE CURRICULAR: História, Geografia e Língua portuguesa.</a:t>
            </a:r>
          </a:p>
          <a:p>
            <a:pPr algn="just"/>
            <a:r>
              <a:rPr lang="pt-BR" sz="2600" b="1" spc="50" dirty="0">
                <a:ln w="9525" cmpd="sng">
                  <a:solidFill>
                    <a:schemeClr val="accent1"/>
                  </a:solidFill>
                  <a:prstDash val="solid"/>
                </a:ln>
                <a:solidFill>
                  <a:srgbClr val="70AD47">
                    <a:tint val="1000"/>
                  </a:srgbClr>
                </a:solidFill>
                <a:effectLst>
                  <a:glow rad="38100">
                    <a:schemeClr val="accent1">
                      <a:alpha val="40000"/>
                    </a:schemeClr>
                  </a:glow>
                </a:effectLst>
              </a:rPr>
              <a:t>OBJETIVOS:</a:t>
            </a:r>
          </a:p>
          <a:p>
            <a:pPr algn="just"/>
            <a:r>
              <a:rPr lang="pt-BR" sz="2600" b="1" spc="50" dirty="0">
                <a:ln w="9525" cmpd="sng">
                  <a:solidFill>
                    <a:schemeClr val="accent1"/>
                  </a:solidFill>
                  <a:prstDash val="solid"/>
                </a:ln>
                <a:solidFill>
                  <a:srgbClr val="70AD47">
                    <a:tint val="1000"/>
                  </a:srgbClr>
                </a:solidFill>
                <a:effectLst>
                  <a:glow rad="38100">
                    <a:schemeClr val="accent1">
                      <a:alpha val="40000"/>
                    </a:schemeClr>
                  </a:glow>
                </a:effectLst>
              </a:rPr>
              <a:t>•	Produzir um texto informativo sobre a história da ponte Hercílio Luz, localizada na cidade de Florianópolis.</a:t>
            </a:r>
          </a:p>
          <a:p>
            <a:pPr algn="just"/>
            <a:r>
              <a:rPr lang="pt-BR" sz="2600" b="1" spc="50" dirty="0">
                <a:ln w="9525" cmpd="sng">
                  <a:solidFill>
                    <a:schemeClr val="accent1"/>
                  </a:solidFill>
                  <a:prstDash val="solid"/>
                </a:ln>
                <a:solidFill>
                  <a:srgbClr val="70AD47">
                    <a:tint val="1000"/>
                  </a:srgbClr>
                </a:solidFill>
                <a:effectLst>
                  <a:glow rad="38100">
                    <a:schemeClr val="accent1">
                      <a:alpha val="40000"/>
                    </a:schemeClr>
                  </a:glow>
                </a:effectLst>
              </a:rPr>
              <a:t>•	Conhecer as mudanças e permanências na história da cidade de Florianópolis.</a:t>
            </a:r>
          </a:p>
          <a:p>
            <a:pPr algn="just"/>
            <a:r>
              <a:rPr lang="pt-BR" sz="2600" b="1" spc="50" dirty="0">
                <a:ln w="9525" cmpd="sng">
                  <a:solidFill>
                    <a:schemeClr val="accent1"/>
                  </a:solidFill>
                  <a:prstDash val="solid"/>
                </a:ln>
                <a:solidFill>
                  <a:srgbClr val="70AD47">
                    <a:tint val="1000"/>
                  </a:srgbClr>
                </a:solidFill>
                <a:effectLst>
                  <a:glow rad="38100">
                    <a:schemeClr val="accent1">
                      <a:alpha val="40000"/>
                    </a:schemeClr>
                  </a:glow>
                </a:effectLst>
              </a:rPr>
              <a:t>•	Identificar as diversas formas e fontes de ler a História e o mundo que o circunda.</a:t>
            </a:r>
          </a:p>
          <a:p>
            <a:pPr algn="just"/>
            <a:r>
              <a:rPr lang="pt-BR" sz="2600" b="1" spc="50" dirty="0">
                <a:ln w="9525" cmpd="sng">
                  <a:solidFill>
                    <a:schemeClr val="accent1"/>
                  </a:solidFill>
                  <a:prstDash val="solid"/>
                </a:ln>
                <a:solidFill>
                  <a:srgbClr val="70AD47">
                    <a:tint val="1000"/>
                  </a:srgbClr>
                </a:solidFill>
                <a:effectLst>
                  <a:glow rad="38100">
                    <a:schemeClr val="accent1">
                      <a:alpha val="40000"/>
                    </a:schemeClr>
                  </a:glow>
                </a:effectLst>
              </a:rPr>
              <a:t>•	Compreender a formação histórica e geográfica dos espaços que ocupa</a:t>
            </a:r>
          </a:p>
        </p:txBody>
      </p:sp>
    </p:spTree>
    <p:extLst>
      <p:ext uri="{BB962C8B-B14F-4D97-AF65-F5344CB8AC3E}">
        <p14:creationId xmlns:p14="http://schemas.microsoft.com/office/powerpoint/2010/main" val="37458233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C69E1B2F-3D47-4CB2-85E7-3C6405A707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8" name="CaixaDeTexto 7">
            <a:extLst>
              <a:ext uri="{FF2B5EF4-FFF2-40B4-BE49-F238E27FC236}">
                <a16:creationId xmlns:a16="http://schemas.microsoft.com/office/drawing/2014/main" id="{47B18E58-6373-40CD-AFE4-3BBDD4A08A34}"/>
              </a:ext>
            </a:extLst>
          </p:cNvPr>
          <p:cNvSpPr txBox="1"/>
          <p:nvPr/>
        </p:nvSpPr>
        <p:spPr>
          <a:xfrm>
            <a:off x="381000" y="382011"/>
            <a:ext cx="8382000" cy="5693866"/>
          </a:xfrm>
          <a:prstGeom prst="rect">
            <a:avLst/>
          </a:prstGeom>
          <a:noFill/>
        </p:spPr>
        <p:txBody>
          <a:bodyPr wrap="square" rtlCol="0">
            <a:spAutoFit/>
          </a:bodyPr>
          <a:lstStyle/>
          <a:p>
            <a:pPr algn="just"/>
            <a:r>
              <a:rPr lang="pt-BR" sz="2600" b="1" spc="50" dirty="0">
                <a:ln w="9525" cmpd="sng">
                  <a:solidFill>
                    <a:schemeClr val="accent1"/>
                  </a:solidFill>
                  <a:prstDash val="solid"/>
                </a:ln>
                <a:solidFill>
                  <a:srgbClr val="70AD47">
                    <a:tint val="1000"/>
                  </a:srgbClr>
                </a:solidFill>
                <a:effectLst>
                  <a:glow rad="38100">
                    <a:schemeClr val="accent1">
                      <a:alpha val="40000"/>
                    </a:schemeClr>
                  </a:glow>
                </a:effectLst>
              </a:rPr>
              <a:t>•	Analisar imagens e mapas antigos de Florianópolis e comparar com o presente.</a:t>
            </a:r>
          </a:p>
          <a:p>
            <a:pPr algn="just"/>
            <a:r>
              <a:rPr lang="pt-BR" sz="2600" b="1" spc="50" dirty="0">
                <a:ln w="9525" cmpd="sng">
                  <a:solidFill>
                    <a:schemeClr val="accent1"/>
                  </a:solidFill>
                  <a:prstDash val="solid"/>
                </a:ln>
                <a:solidFill>
                  <a:srgbClr val="70AD47">
                    <a:tint val="1000"/>
                  </a:srgbClr>
                </a:solidFill>
                <a:effectLst>
                  <a:glow rad="38100">
                    <a:schemeClr val="accent1">
                      <a:alpha val="40000"/>
                    </a:schemeClr>
                  </a:glow>
                </a:effectLst>
              </a:rPr>
              <a:t>•	Produzir texto informativo com autonomia. </a:t>
            </a:r>
          </a:p>
          <a:p>
            <a:pPr algn="just"/>
            <a:r>
              <a:rPr lang="pt-BR" sz="2600" b="1" spc="50" dirty="0">
                <a:ln w="9525" cmpd="sng">
                  <a:solidFill>
                    <a:schemeClr val="accent1"/>
                  </a:solidFill>
                  <a:prstDash val="solid"/>
                </a:ln>
                <a:solidFill>
                  <a:srgbClr val="70AD47">
                    <a:tint val="1000"/>
                  </a:srgbClr>
                </a:solidFill>
                <a:effectLst>
                  <a:glow rad="38100">
                    <a:schemeClr val="accent1">
                      <a:alpha val="40000"/>
                    </a:schemeClr>
                  </a:glow>
                </a:effectLst>
              </a:rPr>
              <a:t>•	Gerar e organizar o conteúdo textual de um texto informativo, estruturando os seus períodos e utilizando recursos coesivos para articular suas ideias e fatos.</a:t>
            </a:r>
          </a:p>
          <a:p>
            <a:pPr algn="just"/>
            <a:r>
              <a:rPr lang="pt-BR" sz="2600" b="1" spc="50" dirty="0">
                <a:ln w="9525" cmpd="sng">
                  <a:solidFill>
                    <a:schemeClr val="accent1"/>
                  </a:solidFill>
                  <a:prstDash val="solid"/>
                </a:ln>
                <a:solidFill>
                  <a:srgbClr val="70AD47">
                    <a:tint val="1000"/>
                  </a:srgbClr>
                </a:solidFill>
                <a:effectLst>
                  <a:glow rad="38100">
                    <a:schemeClr val="accent1">
                      <a:alpha val="40000"/>
                    </a:schemeClr>
                  </a:glow>
                </a:effectLst>
              </a:rPr>
              <a:t>•	Pontuar texto informativo, favorecendo a compreensão do leitor.</a:t>
            </a:r>
          </a:p>
          <a:p>
            <a:pPr algn="just"/>
            <a:r>
              <a:rPr lang="pt-BR" sz="2600" b="1" spc="50" dirty="0">
                <a:ln w="9525" cmpd="sng">
                  <a:solidFill>
                    <a:schemeClr val="accent1"/>
                  </a:solidFill>
                  <a:prstDash val="solid"/>
                </a:ln>
                <a:solidFill>
                  <a:srgbClr val="70AD47">
                    <a:tint val="1000"/>
                  </a:srgbClr>
                </a:solidFill>
                <a:effectLst>
                  <a:glow rad="38100">
                    <a:schemeClr val="accent1">
                      <a:alpha val="40000"/>
                    </a:schemeClr>
                  </a:glow>
                </a:effectLst>
              </a:rPr>
              <a:t>•	Utilizar vocabulário diversificado e adequado ao gênero texto informativo e às suas finalidades propostas.</a:t>
            </a:r>
          </a:p>
          <a:p>
            <a:pPr algn="just"/>
            <a:r>
              <a:rPr lang="pt-BR" sz="2600" b="1" spc="50" dirty="0">
                <a:ln w="9525" cmpd="sng">
                  <a:solidFill>
                    <a:schemeClr val="accent1"/>
                  </a:solidFill>
                  <a:prstDash val="solid"/>
                </a:ln>
                <a:solidFill>
                  <a:srgbClr val="70AD47">
                    <a:tint val="1000"/>
                  </a:srgbClr>
                </a:solidFill>
                <a:effectLst>
                  <a:glow rad="38100">
                    <a:schemeClr val="accent1">
                      <a:alpha val="40000"/>
                    </a:schemeClr>
                  </a:glow>
                </a:effectLst>
              </a:rPr>
              <a:t>•	Revisar coletivamente os textos durante o processo de escrita, onde a dupla é escriba, retomando as partes já escritas e planejando os trechos seguintes.</a:t>
            </a:r>
          </a:p>
        </p:txBody>
      </p:sp>
    </p:spTree>
    <p:extLst>
      <p:ext uri="{BB962C8B-B14F-4D97-AF65-F5344CB8AC3E}">
        <p14:creationId xmlns:p14="http://schemas.microsoft.com/office/powerpoint/2010/main" val="2413590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609600" y="838200"/>
            <a:ext cx="7924800" cy="1955664"/>
          </a:xfrm>
          <a:prstGeom prst="rect">
            <a:avLst/>
          </a:prstGeom>
        </p:spPr>
        <p:txBody>
          <a:bodyPr vert="horz" wrap="square" lIns="0" tIns="107950" rIns="0" bIns="0" rtlCol="0">
            <a:spAutoFit/>
          </a:bodyPr>
          <a:lstStyle/>
          <a:p>
            <a:pPr marL="12700" algn="ctr">
              <a:lnSpc>
                <a:spcPct val="100000"/>
              </a:lnSpc>
              <a:spcBef>
                <a:spcPts val="850"/>
              </a:spcBef>
            </a:pPr>
            <a:r>
              <a:rPr lang="pt-BR"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HETEROGENEIDADE!!!</a:t>
            </a:r>
            <a:br>
              <a:rPr lang="pt-BR"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endParaRPr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2036767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C69E1B2F-3D47-4CB2-85E7-3C6405A707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8" name="CaixaDeTexto 7">
            <a:extLst>
              <a:ext uri="{FF2B5EF4-FFF2-40B4-BE49-F238E27FC236}">
                <a16:creationId xmlns:a16="http://schemas.microsoft.com/office/drawing/2014/main" id="{47B18E58-6373-40CD-AFE4-3BBDD4A08A34}"/>
              </a:ext>
            </a:extLst>
          </p:cNvPr>
          <p:cNvSpPr txBox="1"/>
          <p:nvPr/>
        </p:nvSpPr>
        <p:spPr>
          <a:xfrm>
            <a:off x="304800" y="990600"/>
            <a:ext cx="8382000" cy="4524315"/>
          </a:xfrm>
          <a:prstGeom prst="rect">
            <a:avLst/>
          </a:prstGeom>
          <a:noFill/>
        </p:spPr>
        <p:txBody>
          <a:bodyPr wrap="square" rtlCol="0">
            <a:spAutoFit/>
          </a:bodyPr>
          <a:lstStyle/>
          <a:p>
            <a:pPr algn="just"/>
            <a:r>
              <a:rPr lang="pt-BR" sz="3600" b="1" spc="50" dirty="0">
                <a:ln w="9525" cmpd="sng">
                  <a:solidFill>
                    <a:schemeClr val="accent1"/>
                  </a:solidFill>
                  <a:prstDash val="solid"/>
                </a:ln>
                <a:solidFill>
                  <a:srgbClr val="70AD47">
                    <a:tint val="1000"/>
                  </a:srgbClr>
                </a:solidFill>
                <a:effectLst>
                  <a:glow rad="38100">
                    <a:schemeClr val="accent1">
                      <a:alpha val="40000"/>
                    </a:schemeClr>
                  </a:glow>
                </a:effectLst>
              </a:rPr>
              <a:t>CONTEÚDO: Patrimônios históricos de Florianópolis (Ponte Hercílio Luz).</a:t>
            </a:r>
          </a:p>
          <a:p>
            <a:pPr algn="just"/>
            <a:r>
              <a:rPr lang="pt-BR" sz="3600" b="1" spc="50" dirty="0">
                <a:ln w="9525" cmpd="sng">
                  <a:solidFill>
                    <a:schemeClr val="accent1"/>
                  </a:solidFill>
                  <a:prstDash val="solid"/>
                </a:ln>
                <a:solidFill>
                  <a:srgbClr val="70AD47">
                    <a:tint val="1000"/>
                  </a:srgbClr>
                </a:solidFill>
                <a:effectLst>
                  <a:glow rad="38100">
                    <a:schemeClr val="accent1">
                      <a:alpha val="40000"/>
                    </a:schemeClr>
                  </a:glow>
                </a:effectLst>
              </a:rPr>
              <a:t>CRITÉRIOS DE AGRUPAMENTO: Duplas, agrupadas nos níveis (alfabético-ortográfico/alfabético) e (alfabético/silábico-alfabético); que irão pesquisar diferentes informações sobre o mesmo conteúdo (Ponte Hercílio Luz).</a:t>
            </a:r>
          </a:p>
        </p:txBody>
      </p:sp>
    </p:spTree>
    <p:extLst>
      <p:ext uri="{BB962C8B-B14F-4D97-AF65-F5344CB8AC3E}">
        <p14:creationId xmlns:p14="http://schemas.microsoft.com/office/powerpoint/2010/main" val="34870474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C69E1B2F-3D47-4CB2-85E7-3C6405A707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8" name="CaixaDeTexto 7">
            <a:extLst>
              <a:ext uri="{FF2B5EF4-FFF2-40B4-BE49-F238E27FC236}">
                <a16:creationId xmlns:a16="http://schemas.microsoft.com/office/drawing/2014/main" id="{47B18E58-6373-40CD-AFE4-3BBDD4A08A34}"/>
              </a:ext>
            </a:extLst>
          </p:cNvPr>
          <p:cNvSpPr txBox="1"/>
          <p:nvPr/>
        </p:nvSpPr>
        <p:spPr>
          <a:xfrm>
            <a:off x="304800" y="457200"/>
            <a:ext cx="8382000" cy="5693866"/>
          </a:xfrm>
          <a:prstGeom prst="rect">
            <a:avLst/>
          </a:prstGeom>
          <a:noFill/>
        </p:spPr>
        <p:txBody>
          <a:bodyPr wrap="square" rtlCol="0">
            <a:spAutoFit/>
          </a:bodyPr>
          <a:lstStyle/>
          <a:p>
            <a:pPr algn="just"/>
            <a:r>
              <a:rPr lang="pt-BR" sz="2800" b="1" spc="50" dirty="0">
                <a:ln w="9525" cmpd="sng">
                  <a:solidFill>
                    <a:schemeClr val="accent1"/>
                  </a:solidFill>
                  <a:prstDash val="solid"/>
                </a:ln>
                <a:solidFill>
                  <a:srgbClr val="70AD47">
                    <a:tint val="1000"/>
                  </a:srgbClr>
                </a:solidFill>
                <a:effectLst>
                  <a:glow rad="38100">
                    <a:schemeClr val="accent1">
                      <a:alpha val="40000"/>
                    </a:schemeClr>
                  </a:glow>
                </a:effectLst>
              </a:rPr>
              <a:t>PAPEL DO PROFESSOR: Indicar a bibliografia e os sites a serem pesquisados e orientar a seleção das informações mais importantes.</a:t>
            </a:r>
          </a:p>
          <a:p>
            <a:pPr algn="just"/>
            <a:r>
              <a:rPr lang="pt-BR" sz="2800" b="1" spc="50" dirty="0">
                <a:ln w="9525" cmpd="sng">
                  <a:solidFill>
                    <a:schemeClr val="accent1"/>
                  </a:solidFill>
                  <a:prstDash val="solid"/>
                </a:ln>
                <a:solidFill>
                  <a:srgbClr val="70AD47">
                    <a:tint val="1000"/>
                  </a:srgbClr>
                </a:solidFill>
                <a:effectLst>
                  <a:glow rad="38100">
                    <a:schemeClr val="accent1">
                      <a:alpha val="40000"/>
                    </a:schemeClr>
                  </a:glow>
                </a:effectLst>
              </a:rPr>
              <a:t>Durante a redação do texto, garantir que os dois estudantes participem e se revezem na função de escriba.</a:t>
            </a:r>
          </a:p>
          <a:p>
            <a:pPr algn="just"/>
            <a:r>
              <a:rPr lang="pt-BR" sz="2800" b="1" spc="50" dirty="0">
                <a:ln w="9525" cmpd="sng">
                  <a:solidFill>
                    <a:schemeClr val="accent1"/>
                  </a:solidFill>
                  <a:prstDash val="solid"/>
                </a:ln>
                <a:solidFill>
                  <a:srgbClr val="70AD47">
                    <a:tint val="1000"/>
                  </a:srgbClr>
                </a:solidFill>
                <a:effectLst>
                  <a:glow rad="38100">
                    <a:schemeClr val="accent1">
                      <a:alpha val="40000"/>
                    </a:schemeClr>
                  </a:glow>
                </a:effectLst>
              </a:rPr>
              <a:t>INTERAÇÃO ENTRE ALUNOS: Cada dupla escolherá as bibliografias e sites sugeridos pelo professor para pesquisar e fazer anotações. Mas, ambos farão este trabalho em casa. Em classe, os dois deverão selecionar os dados mais relevantes e, com base neles, produzir um texto informativo, relacionando as informações pesquisadas. </a:t>
            </a:r>
          </a:p>
        </p:txBody>
      </p:sp>
      <p:sp>
        <p:nvSpPr>
          <p:cNvPr id="2" name="CaixaDeTexto 1">
            <a:extLst>
              <a:ext uri="{FF2B5EF4-FFF2-40B4-BE49-F238E27FC236}">
                <a16:creationId xmlns:a16="http://schemas.microsoft.com/office/drawing/2014/main" id="{7ABFBEE4-C869-4498-9684-0DC502DE855E}"/>
              </a:ext>
            </a:extLst>
          </p:cNvPr>
          <p:cNvSpPr txBox="1"/>
          <p:nvPr/>
        </p:nvSpPr>
        <p:spPr>
          <a:xfrm>
            <a:off x="6934200" y="6488668"/>
            <a:ext cx="2362200" cy="369332"/>
          </a:xfrm>
          <a:prstGeom prst="rect">
            <a:avLst/>
          </a:prstGeom>
          <a:noFill/>
        </p:spPr>
        <p:txBody>
          <a:bodyPr wrap="square" rtlCol="0">
            <a:spAutoFit/>
          </a:bodyPr>
          <a:lstStyle/>
          <a:p>
            <a:r>
              <a:rPr lang="pt-BR" dirty="0"/>
              <a:t>Autoria: Prof. Gesiel</a:t>
            </a:r>
          </a:p>
        </p:txBody>
      </p:sp>
    </p:spTree>
    <p:extLst>
      <p:ext uri="{BB962C8B-B14F-4D97-AF65-F5344CB8AC3E}">
        <p14:creationId xmlns:p14="http://schemas.microsoft.com/office/powerpoint/2010/main" val="2405297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419100" y="366546"/>
            <a:ext cx="8305800" cy="5187317"/>
          </a:xfrm>
          <a:prstGeom prst="rect">
            <a:avLst/>
          </a:prstGeom>
        </p:spPr>
        <p:txBody>
          <a:bodyPr vert="horz" wrap="square" lIns="0" tIns="107950" rIns="0" bIns="0" rtlCol="0">
            <a:spAutoFit/>
          </a:bodyPr>
          <a:lstStyle/>
          <a:p>
            <a:pPr marL="12700" algn="ctr">
              <a:lnSpc>
                <a:spcPct val="100000"/>
              </a:lnSpc>
              <a:spcBef>
                <a:spcPts val="850"/>
              </a:spcBef>
            </a:pPr>
            <a:r>
              <a:rPr lang="pt-BR" sz="6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EXEMPLO DE UMA SEQUÊNCIA DIDÁTICA COM AGRUPAMENTOS PRODUTIVOS</a:t>
            </a:r>
          </a:p>
        </p:txBody>
      </p:sp>
      <p:sp>
        <p:nvSpPr>
          <p:cNvPr id="2" name="CaixaDeTexto 1">
            <a:extLst>
              <a:ext uri="{FF2B5EF4-FFF2-40B4-BE49-F238E27FC236}">
                <a16:creationId xmlns:a16="http://schemas.microsoft.com/office/drawing/2014/main" id="{801B0FCD-5F25-4D9E-BC6E-4E617EA4C5BE}"/>
              </a:ext>
            </a:extLst>
          </p:cNvPr>
          <p:cNvSpPr txBox="1"/>
          <p:nvPr/>
        </p:nvSpPr>
        <p:spPr>
          <a:xfrm>
            <a:off x="3543300" y="5553863"/>
            <a:ext cx="2057400" cy="369332"/>
          </a:xfrm>
          <a:prstGeom prst="rect">
            <a:avLst/>
          </a:prstGeom>
          <a:noFill/>
        </p:spPr>
        <p:txBody>
          <a:bodyPr wrap="square" rtlCol="0">
            <a:spAutoFit/>
          </a:bodyPr>
          <a:lstStyle/>
          <a:p>
            <a:r>
              <a:rPr lang="pt-BR" i="1" dirty="0">
                <a:solidFill>
                  <a:schemeClr val="accent1">
                    <a:lumMod val="75000"/>
                  </a:schemeClr>
                </a:solidFill>
              </a:rPr>
              <a:t>Autoria prof. Gesiel</a:t>
            </a:r>
          </a:p>
        </p:txBody>
      </p:sp>
    </p:spTree>
    <p:extLst>
      <p:ext uri="{BB962C8B-B14F-4D97-AF65-F5344CB8AC3E}">
        <p14:creationId xmlns:p14="http://schemas.microsoft.com/office/powerpoint/2010/main" val="18050384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07F9547E-B479-43B0-8C94-7953F05695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3" y="-114300"/>
            <a:ext cx="9146931" cy="7086600"/>
          </a:xfrm>
          <a:prstGeom prst="rect">
            <a:avLst/>
          </a:prstGeom>
        </p:spPr>
      </p:pic>
      <p:sp>
        <p:nvSpPr>
          <p:cNvPr id="8" name="CaixaDeTexto 7">
            <a:extLst>
              <a:ext uri="{FF2B5EF4-FFF2-40B4-BE49-F238E27FC236}">
                <a16:creationId xmlns:a16="http://schemas.microsoft.com/office/drawing/2014/main" id="{54C758EE-B2A3-4887-AA84-D06AC571D2DE}"/>
              </a:ext>
            </a:extLst>
          </p:cNvPr>
          <p:cNvSpPr txBox="1"/>
          <p:nvPr/>
        </p:nvSpPr>
        <p:spPr>
          <a:xfrm>
            <a:off x="3124200" y="315074"/>
            <a:ext cx="4876800" cy="461665"/>
          </a:xfrm>
          <a:prstGeom prst="rect">
            <a:avLst/>
          </a:prstGeom>
          <a:noFill/>
        </p:spPr>
        <p:txBody>
          <a:bodyPr wrap="square" rtlCol="0">
            <a:spAutoFit/>
          </a:bodyPr>
          <a:lstStyle/>
          <a:p>
            <a:r>
              <a:rPr lang="pt-BR" sz="2400" dirty="0"/>
              <a:t>PLANO DE AULA</a:t>
            </a:r>
          </a:p>
        </p:txBody>
      </p:sp>
      <p:graphicFrame>
        <p:nvGraphicFramePr>
          <p:cNvPr id="9" name="Tabela 8">
            <a:extLst>
              <a:ext uri="{FF2B5EF4-FFF2-40B4-BE49-F238E27FC236}">
                <a16:creationId xmlns:a16="http://schemas.microsoft.com/office/drawing/2014/main" id="{0868C07F-3B93-4C22-A3C4-2DAE9264AF71}"/>
              </a:ext>
            </a:extLst>
          </p:cNvPr>
          <p:cNvGraphicFramePr>
            <a:graphicFrameLocks noGrp="1"/>
          </p:cNvGraphicFramePr>
          <p:nvPr>
            <p:extLst>
              <p:ext uri="{D42A27DB-BD31-4B8C-83A1-F6EECF244321}">
                <p14:modId xmlns:p14="http://schemas.microsoft.com/office/powerpoint/2010/main" val="2655333421"/>
              </p:ext>
            </p:extLst>
          </p:nvPr>
        </p:nvGraphicFramePr>
        <p:xfrm>
          <a:off x="527538" y="861793"/>
          <a:ext cx="8229599" cy="688640"/>
        </p:xfrm>
        <a:graphic>
          <a:graphicData uri="http://schemas.openxmlformats.org/drawingml/2006/table">
            <a:tbl>
              <a:tblPr firstRow="1" firstCol="1" bandRow="1"/>
              <a:tblGrid>
                <a:gridCol w="4047626">
                  <a:extLst>
                    <a:ext uri="{9D8B030D-6E8A-4147-A177-3AD203B41FA5}">
                      <a16:colId xmlns:a16="http://schemas.microsoft.com/office/drawing/2014/main" val="3223179244"/>
                    </a:ext>
                  </a:extLst>
                </a:gridCol>
                <a:gridCol w="1215812">
                  <a:extLst>
                    <a:ext uri="{9D8B030D-6E8A-4147-A177-3AD203B41FA5}">
                      <a16:colId xmlns:a16="http://schemas.microsoft.com/office/drawing/2014/main" val="3476406771"/>
                    </a:ext>
                  </a:extLst>
                </a:gridCol>
                <a:gridCol w="2025718">
                  <a:extLst>
                    <a:ext uri="{9D8B030D-6E8A-4147-A177-3AD203B41FA5}">
                      <a16:colId xmlns:a16="http://schemas.microsoft.com/office/drawing/2014/main" val="1745942254"/>
                    </a:ext>
                  </a:extLst>
                </a:gridCol>
                <a:gridCol w="940443">
                  <a:extLst>
                    <a:ext uri="{9D8B030D-6E8A-4147-A177-3AD203B41FA5}">
                      <a16:colId xmlns:a16="http://schemas.microsoft.com/office/drawing/2014/main" val="2917328760"/>
                    </a:ext>
                  </a:extLst>
                </a:gridCol>
              </a:tblGrid>
              <a:tr h="688640">
                <a:tc>
                  <a:txBody>
                    <a:bodyPr/>
                    <a:lstStyle/>
                    <a:p>
                      <a:pPr>
                        <a:lnSpc>
                          <a:spcPct val="106000"/>
                        </a:lnSpc>
                        <a:spcAft>
                          <a:spcPts val="0"/>
                        </a:spcAft>
                      </a:pPr>
                      <a:r>
                        <a:rPr lang="pt-BR" sz="1800" dirty="0">
                          <a:effectLst/>
                          <a:latin typeface="Times New Roman" panose="02020603050405020304" pitchFamily="18" charset="0"/>
                          <a:ea typeface="Times New Roman" panose="02020603050405020304" pitchFamily="18" charset="0"/>
                          <a:cs typeface="Times New Roman" panose="02020603050405020304" pitchFamily="18" charset="0"/>
                        </a:rPr>
                        <a:t>Professor: Gesiel Pereira da Silveira</a:t>
                      </a:r>
                      <a:endParaRPr lang="pt-B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6000"/>
                        </a:lnSpc>
                        <a:spcAft>
                          <a:spcPts val="0"/>
                        </a:spcAft>
                      </a:pPr>
                      <a:r>
                        <a:rPr lang="pt-BR"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pt-B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pt-BR" sz="1800" dirty="0">
                          <a:effectLst/>
                          <a:latin typeface="Times New Roman" panose="02020603050405020304" pitchFamily="18" charset="0"/>
                          <a:ea typeface="Times New Roman" panose="02020603050405020304" pitchFamily="18" charset="0"/>
                          <a:cs typeface="Times New Roman" panose="02020603050405020304" pitchFamily="18" charset="0"/>
                        </a:rPr>
                        <a:t>Turmas:  31 e 32</a:t>
                      </a:r>
                      <a:endParaRPr lang="pt-B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pt-BR" sz="1800" dirty="0">
                          <a:effectLst/>
                          <a:latin typeface="Times New Roman" panose="02020603050405020304" pitchFamily="18" charset="0"/>
                          <a:ea typeface="Times New Roman" panose="02020603050405020304" pitchFamily="18" charset="0"/>
                          <a:cs typeface="Times New Roman" panose="02020603050405020304" pitchFamily="18" charset="0"/>
                        </a:rPr>
                        <a:t>Turno:</a:t>
                      </a:r>
                      <a:endParaRPr lang="pt-B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6000"/>
                        </a:lnSpc>
                        <a:spcAft>
                          <a:spcPts val="0"/>
                        </a:spcAft>
                      </a:pPr>
                      <a:r>
                        <a:rPr lang="pt-BR"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800" dirty="0" err="1">
                          <a:effectLst/>
                          <a:latin typeface="Times New Roman" panose="02020603050405020304" pitchFamily="18" charset="0"/>
                          <a:ea typeface="Times New Roman" panose="02020603050405020304" pitchFamily="18" charset="0"/>
                          <a:cs typeface="Times New Roman" panose="02020603050405020304" pitchFamily="18" charset="0"/>
                        </a:rPr>
                        <a:t>Mat</a:t>
                      </a:r>
                      <a:r>
                        <a:rPr lang="pt-BR" sz="1800" dirty="0">
                          <a:effectLst/>
                          <a:latin typeface="Times New Roman" panose="02020603050405020304" pitchFamily="18" charset="0"/>
                          <a:ea typeface="Times New Roman" panose="02020603050405020304" pitchFamily="18" charset="0"/>
                          <a:cs typeface="Times New Roman" panose="02020603050405020304" pitchFamily="18" charset="0"/>
                        </a:rPr>
                        <a:t> (X) </a:t>
                      </a:r>
                      <a:r>
                        <a:rPr lang="pt-BR" sz="1800" dirty="0" err="1">
                          <a:effectLst/>
                          <a:latin typeface="Times New Roman" panose="02020603050405020304" pitchFamily="18" charset="0"/>
                          <a:ea typeface="Times New Roman" panose="02020603050405020304" pitchFamily="18" charset="0"/>
                          <a:cs typeface="Times New Roman" panose="02020603050405020304" pitchFamily="18" charset="0"/>
                        </a:rPr>
                        <a:t>Vesp</a:t>
                      </a:r>
                      <a:r>
                        <a:rPr lang="pt-BR" sz="1800" dirty="0">
                          <a:effectLst/>
                          <a:latin typeface="Times New Roman" panose="02020603050405020304" pitchFamily="18" charset="0"/>
                          <a:ea typeface="Times New Roman" panose="02020603050405020304" pitchFamily="18" charset="0"/>
                          <a:cs typeface="Times New Roman" panose="02020603050405020304" pitchFamily="18" charset="0"/>
                        </a:rPr>
                        <a:t> (X)</a:t>
                      </a:r>
                      <a:endParaRPr lang="pt-B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pt-BR" sz="1800" dirty="0">
                          <a:effectLst/>
                          <a:latin typeface="Times New Roman" panose="02020603050405020304" pitchFamily="18" charset="0"/>
                          <a:ea typeface="Times New Roman" panose="02020603050405020304" pitchFamily="18" charset="0"/>
                          <a:cs typeface="Times New Roman" panose="02020603050405020304" pitchFamily="18" charset="0"/>
                        </a:rPr>
                        <a:t>Ano:</a:t>
                      </a:r>
                      <a:endParaRPr lang="pt-B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6000"/>
                        </a:lnSpc>
                        <a:spcAft>
                          <a:spcPts val="0"/>
                        </a:spcAft>
                      </a:pPr>
                      <a:r>
                        <a:rPr lang="pt-BR" sz="1800" dirty="0">
                          <a:effectLst/>
                          <a:latin typeface="Times New Roman" panose="02020603050405020304" pitchFamily="18" charset="0"/>
                          <a:ea typeface="Times New Roman" panose="02020603050405020304" pitchFamily="18" charset="0"/>
                          <a:cs typeface="Times New Roman" panose="02020603050405020304" pitchFamily="18" charset="0"/>
                        </a:rPr>
                        <a:t>2018</a:t>
                      </a:r>
                      <a:endParaRPr lang="pt-B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3538800"/>
                  </a:ext>
                </a:extLst>
              </a:tr>
            </a:tbl>
          </a:graphicData>
        </a:graphic>
      </p:graphicFrame>
      <p:graphicFrame>
        <p:nvGraphicFramePr>
          <p:cNvPr id="10" name="Tabela 9">
            <a:extLst>
              <a:ext uri="{FF2B5EF4-FFF2-40B4-BE49-F238E27FC236}">
                <a16:creationId xmlns:a16="http://schemas.microsoft.com/office/drawing/2014/main" id="{3AD7A8DE-9483-4C13-94CA-25281F803354}"/>
              </a:ext>
            </a:extLst>
          </p:cNvPr>
          <p:cNvGraphicFramePr>
            <a:graphicFrameLocks noGrp="1"/>
          </p:cNvGraphicFramePr>
          <p:nvPr>
            <p:extLst>
              <p:ext uri="{D42A27DB-BD31-4B8C-83A1-F6EECF244321}">
                <p14:modId xmlns:p14="http://schemas.microsoft.com/office/powerpoint/2010/main" val="3214111441"/>
              </p:ext>
            </p:extLst>
          </p:nvPr>
        </p:nvGraphicFramePr>
        <p:xfrm>
          <a:off x="527538" y="1550433"/>
          <a:ext cx="8229598" cy="315046"/>
        </p:xfrm>
        <a:graphic>
          <a:graphicData uri="http://schemas.openxmlformats.org/drawingml/2006/table">
            <a:tbl>
              <a:tblPr firstRow="1" firstCol="1" bandRow="1"/>
              <a:tblGrid>
                <a:gridCol w="8229598">
                  <a:extLst>
                    <a:ext uri="{9D8B030D-6E8A-4147-A177-3AD203B41FA5}">
                      <a16:colId xmlns:a16="http://schemas.microsoft.com/office/drawing/2014/main" val="1979383349"/>
                    </a:ext>
                  </a:extLst>
                </a:gridCol>
              </a:tblGrid>
              <a:tr h="315046">
                <a:tc>
                  <a:txBody>
                    <a:bodyPr/>
                    <a:lstStyle/>
                    <a:p>
                      <a:pPr marL="900430" indent="-900430" algn="just">
                        <a:lnSpc>
                          <a:spcPct val="106000"/>
                        </a:lnSpc>
                        <a:spcAft>
                          <a:spcPts val="0"/>
                        </a:spcAft>
                      </a:pPr>
                      <a:r>
                        <a:rPr lang="pt-BR" sz="1800" dirty="0">
                          <a:effectLst/>
                          <a:latin typeface="Times New Roman" panose="02020603050405020304" pitchFamily="18" charset="0"/>
                          <a:ea typeface="Times New Roman" panose="02020603050405020304" pitchFamily="18" charset="0"/>
                          <a:cs typeface="Times New Roman" panose="02020603050405020304" pitchFamily="18" charset="0"/>
                        </a:rPr>
                        <a:t>TEMÁTICA: Alfabetizando-se em agrupamentos produtivos.</a:t>
                      </a:r>
                      <a:endParaRPr lang="pt-B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6926639"/>
                  </a:ext>
                </a:extLst>
              </a:tr>
            </a:tbl>
          </a:graphicData>
        </a:graphic>
      </p:graphicFrame>
      <p:graphicFrame>
        <p:nvGraphicFramePr>
          <p:cNvPr id="11" name="Tabela 10">
            <a:extLst>
              <a:ext uri="{FF2B5EF4-FFF2-40B4-BE49-F238E27FC236}">
                <a16:creationId xmlns:a16="http://schemas.microsoft.com/office/drawing/2014/main" id="{180BCA04-8A16-4C72-89B4-0D981B645BB5}"/>
              </a:ext>
            </a:extLst>
          </p:cNvPr>
          <p:cNvGraphicFramePr>
            <a:graphicFrameLocks noGrp="1"/>
          </p:cNvGraphicFramePr>
          <p:nvPr>
            <p:extLst>
              <p:ext uri="{D42A27DB-BD31-4B8C-83A1-F6EECF244321}">
                <p14:modId xmlns:p14="http://schemas.microsoft.com/office/powerpoint/2010/main" val="137769181"/>
              </p:ext>
            </p:extLst>
          </p:nvPr>
        </p:nvGraphicFramePr>
        <p:xfrm>
          <a:off x="527537" y="1865479"/>
          <a:ext cx="8229599" cy="4347718"/>
        </p:xfrm>
        <a:graphic>
          <a:graphicData uri="http://schemas.openxmlformats.org/drawingml/2006/table">
            <a:tbl>
              <a:tblPr firstRow="1" firstCol="1" bandRow="1"/>
              <a:tblGrid>
                <a:gridCol w="1589321">
                  <a:extLst>
                    <a:ext uri="{9D8B030D-6E8A-4147-A177-3AD203B41FA5}">
                      <a16:colId xmlns:a16="http://schemas.microsoft.com/office/drawing/2014/main" val="1540070407"/>
                    </a:ext>
                  </a:extLst>
                </a:gridCol>
                <a:gridCol w="6640278">
                  <a:extLst>
                    <a:ext uri="{9D8B030D-6E8A-4147-A177-3AD203B41FA5}">
                      <a16:colId xmlns:a16="http://schemas.microsoft.com/office/drawing/2014/main" val="582247575"/>
                    </a:ext>
                  </a:extLst>
                </a:gridCol>
              </a:tblGrid>
              <a:tr h="0">
                <a:tc>
                  <a:txBody>
                    <a:bodyPr/>
                    <a:lstStyle/>
                    <a:p>
                      <a:pPr>
                        <a:lnSpc>
                          <a:spcPct val="106000"/>
                        </a:lnSpc>
                        <a:spcAft>
                          <a:spcPts val="0"/>
                        </a:spcAft>
                      </a:pPr>
                      <a:r>
                        <a:rPr lang="pt-BR" sz="1800" dirty="0">
                          <a:effectLst/>
                          <a:latin typeface="Times New Roman" panose="02020603050405020304" pitchFamily="18" charset="0"/>
                          <a:ea typeface="Times New Roman" panose="02020603050405020304" pitchFamily="18" charset="0"/>
                          <a:cs typeface="Times New Roman" panose="02020603050405020304" pitchFamily="18" charset="0"/>
                        </a:rPr>
                        <a:t>OBJETIVOS:</a:t>
                      </a:r>
                      <a:endParaRPr lang="pt-B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6000"/>
                        </a:lnSpc>
                        <a:spcAft>
                          <a:spcPts val="0"/>
                        </a:spcAft>
                      </a:pPr>
                      <a:r>
                        <a:rPr lang="pt-BR"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pt-B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6000"/>
                        </a:lnSpc>
                        <a:spcAft>
                          <a:spcPts val="0"/>
                        </a:spcAft>
                        <a:buFont typeface="Wingdings" panose="05000000000000000000" pitchFamily="2" charset="2"/>
                        <a:buChar char=""/>
                      </a:pPr>
                      <a:r>
                        <a:rPr lang="pt-BR" sz="1800" dirty="0">
                          <a:effectLst/>
                          <a:latin typeface="Times New Roman" panose="02020603050405020304" pitchFamily="18" charset="0"/>
                          <a:ea typeface="Times New Roman" panose="02020603050405020304" pitchFamily="18" charset="0"/>
                          <a:cs typeface="Times New Roman" panose="02020603050405020304" pitchFamily="18" charset="0"/>
                        </a:rPr>
                        <a:t>Conhecer e utilizar a escrita em suas funções sociais.</a:t>
                      </a:r>
                      <a:r>
                        <a:rPr lang="pt-BR"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342900" lvl="0" indent="-342900" algn="just">
                        <a:lnSpc>
                          <a:spcPct val="106000"/>
                        </a:lnSpc>
                        <a:spcAft>
                          <a:spcPts val="0"/>
                        </a:spcAft>
                        <a:buFont typeface="Wingdings" panose="05000000000000000000" pitchFamily="2" charset="2"/>
                        <a:buChar char=""/>
                      </a:pPr>
                      <a:r>
                        <a:rPr lang="pt-BR" sz="1800" dirty="0">
                          <a:effectLst/>
                          <a:latin typeface="Times New Roman" panose="02020603050405020304" pitchFamily="18" charset="0"/>
                          <a:ea typeface="Times New Roman" panose="02020603050405020304" pitchFamily="18" charset="0"/>
                          <a:cs typeface="Times New Roman" panose="02020603050405020304" pitchFamily="18" charset="0"/>
                        </a:rPr>
                        <a:t>Refletir sobre o sistema alfabético com base na leitura de escritas de palavras e frases.</a:t>
                      </a:r>
                      <a:endParaRPr lang="pt-B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6000"/>
                        </a:lnSpc>
                        <a:spcAft>
                          <a:spcPts val="0"/>
                        </a:spcAft>
                        <a:buFont typeface="Wingdings" panose="05000000000000000000" pitchFamily="2" charset="2"/>
                        <a:buChar char=""/>
                      </a:pPr>
                      <a:r>
                        <a:rPr lang="pt-BR" sz="1800" dirty="0">
                          <a:effectLst/>
                          <a:latin typeface="Times New Roman" panose="02020603050405020304" pitchFamily="18" charset="0"/>
                          <a:ea typeface="Times New Roman" panose="02020603050405020304" pitchFamily="18" charset="0"/>
                          <a:cs typeface="Times New Roman" panose="02020603050405020304" pitchFamily="18" charset="0"/>
                        </a:rPr>
                        <a:t>Compreender a natureza alfabética do sistema de escrita, compreendendo as relações entre grafema e fonemas- e vice-versa-e regularidade ortográficas.</a:t>
                      </a:r>
                      <a:r>
                        <a:rPr lang="pt-BR"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342900" lvl="0" indent="-342900" algn="just">
                        <a:lnSpc>
                          <a:spcPct val="106000"/>
                        </a:lnSpc>
                        <a:spcAft>
                          <a:spcPts val="0"/>
                        </a:spcAft>
                        <a:buFont typeface="Wingdings" panose="05000000000000000000" pitchFamily="2" charset="2"/>
                        <a:buChar char=""/>
                      </a:pPr>
                      <a:r>
                        <a:rPr lang="pt-BR" sz="1800" dirty="0">
                          <a:effectLst/>
                          <a:latin typeface="Times New Roman" panose="02020603050405020304" pitchFamily="18" charset="0"/>
                          <a:ea typeface="Times New Roman" panose="02020603050405020304" pitchFamily="18" charset="0"/>
                          <a:cs typeface="Times New Roman" panose="02020603050405020304" pitchFamily="18" charset="0"/>
                        </a:rPr>
                        <a:t>Compreender irregularidades ortográficas.</a:t>
                      </a:r>
                      <a:r>
                        <a:rPr lang="pt-BR"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342900" lvl="0" indent="-342900" algn="just">
                        <a:lnSpc>
                          <a:spcPct val="106000"/>
                        </a:lnSpc>
                        <a:spcAft>
                          <a:spcPts val="0"/>
                        </a:spcAft>
                        <a:buFont typeface="Wingdings" panose="05000000000000000000" pitchFamily="2" charset="2"/>
                        <a:buChar char=""/>
                      </a:pPr>
                      <a:r>
                        <a:rPr lang="pt-BR" sz="1800" dirty="0">
                          <a:effectLst/>
                          <a:latin typeface="Times New Roman" panose="02020603050405020304" pitchFamily="18" charset="0"/>
                          <a:ea typeface="Times New Roman" panose="02020603050405020304" pitchFamily="18" charset="0"/>
                          <a:cs typeface="Times New Roman" panose="02020603050405020304" pitchFamily="18" charset="0"/>
                        </a:rPr>
                        <a:t>Apropriar-se da acentuação gráfica das palavras e do uso diacríticos em geral.</a:t>
                      </a:r>
                      <a:r>
                        <a:rPr lang="pt-BR"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342900" lvl="0" indent="-342900" algn="just">
                        <a:lnSpc>
                          <a:spcPct val="106000"/>
                        </a:lnSpc>
                        <a:spcAft>
                          <a:spcPts val="0"/>
                        </a:spcAft>
                        <a:buFont typeface="Wingdings" panose="05000000000000000000" pitchFamily="2" charset="2"/>
                        <a:buChar char=""/>
                      </a:pPr>
                      <a:r>
                        <a:rPr lang="pt-BR" sz="1800" dirty="0">
                          <a:effectLst/>
                          <a:latin typeface="Times New Roman" panose="02020603050405020304" pitchFamily="18" charset="0"/>
                          <a:ea typeface="Times New Roman" panose="02020603050405020304" pitchFamily="18" charset="0"/>
                          <a:cs typeface="Times New Roman" panose="02020603050405020304" pitchFamily="18" charset="0"/>
                        </a:rPr>
                        <a:t>Apropriar-se do uso de letra maiúsculas e minúsculas.</a:t>
                      </a:r>
                      <a:r>
                        <a:rPr lang="pt-BR"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342900" lvl="0" indent="-342900" algn="just">
                        <a:lnSpc>
                          <a:spcPct val="106000"/>
                        </a:lnSpc>
                        <a:spcAft>
                          <a:spcPts val="0"/>
                        </a:spcAft>
                        <a:buFont typeface="Wingdings" panose="05000000000000000000" pitchFamily="2" charset="2"/>
                        <a:buChar char=""/>
                      </a:pPr>
                      <a:r>
                        <a:rPr lang="pt-BR" sz="1800" dirty="0">
                          <a:effectLst/>
                          <a:latin typeface="Times New Roman" panose="02020603050405020304" pitchFamily="18" charset="0"/>
                          <a:ea typeface="Times New Roman" panose="02020603050405020304" pitchFamily="18" charset="0"/>
                          <a:cs typeface="Times New Roman" panose="02020603050405020304" pitchFamily="18" charset="0"/>
                        </a:rPr>
                        <a:t>Aprimorar-se de recursos linguísticos para a construção e encadeamento de sentença na tessitura textual; tais como, recursos linguísticos de construção e encadeamento das sentenças incluindo o domínio da pontuação.</a:t>
                      </a:r>
                      <a:endParaRPr lang="pt-B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28600" algn="just">
                        <a:lnSpc>
                          <a:spcPct val="106000"/>
                        </a:lnSpc>
                        <a:spcAft>
                          <a:spcPts val="0"/>
                        </a:spcAft>
                      </a:pPr>
                      <a:r>
                        <a:rPr lang="pt-BR"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pt-B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8834187"/>
                  </a:ext>
                </a:extLst>
              </a:tr>
            </a:tbl>
          </a:graphicData>
        </a:graphic>
      </p:graphicFrame>
      <p:sp>
        <p:nvSpPr>
          <p:cNvPr id="12" name="CaixaDeTexto 11">
            <a:extLst>
              <a:ext uri="{FF2B5EF4-FFF2-40B4-BE49-F238E27FC236}">
                <a16:creationId xmlns:a16="http://schemas.microsoft.com/office/drawing/2014/main" id="{8B939E77-D619-4A5D-A64C-D8B44E4E5341}"/>
              </a:ext>
            </a:extLst>
          </p:cNvPr>
          <p:cNvSpPr txBox="1"/>
          <p:nvPr/>
        </p:nvSpPr>
        <p:spPr>
          <a:xfrm>
            <a:off x="7620000" y="6223416"/>
            <a:ext cx="1371600" cy="369332"/>
          </a:xfrm>
          <a:prstGeom prst="rect">
            <a:avLst/>
          </a:prstGeom>
          <a:noFill/>
        </p:spPr>
        <p:txBody>
          <a:bodyPr wrap="square" rtlCol="0">
            <a:spAutoFit/>
          </a:bodyPr>
          <a:lstStyle/>
          <a:p>
            <a:r>
              <a:rPr lang="pt-BR" dirty="0"/>
              <a:t>Prof. Gesiel</a:t>
            </a:r>
          </a:p>
        </p:txBody>
      </p:sp>
    </p:spTree>
    <p:extLst>
      <p:ext uri="{BB962C8B-B14F-4D97-AF65-F5344CB8AC3E}">
        <p14:creationId xmlns:p14="http://schemas.microsoft.com/office/powerpoint/2010/main" val="32398237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07F9547E-B479-43B0-8C94-7953F05695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2" y="-114300"/>
            <a:ext cx="9146931" cy="7086600"/>
          </a:xfrm>
          <a:prstGeom prst="rect">
            <a:avLst/>
          </a:prstGeom>
        </p:spPr>
      </p:pic>
      <p:graphicFrame>
        <p:nvGraphicFramePr>
          <p:cNvPr id="2" name="Tabela 1">
            <a:extLst>
              <a:ext uri="{FF2B5EF4-FFF2-40B4-BE49-F238E27FC236}">
                <a16:creationId xmlns:a16="http://schemas.microsoft.com/office/drawing/2014/main" id="{6B9ED274-33C9-4CB4-B795-614094C26351}"/>
              </a:ext>
            </a:extLst>
          </p:cNvPr>
          <p:cNvGraphicFramePr>
            <a:graphicFrameLocks noGrp="1"/>
          </p:cNvGraphicFramePr>
          <p:nvPr>
            <p:extLst>
              <p:ext uri="{D42A27DB-BD31-4B8C-83A1-F6EECF244321}">
                <p14:modId xmlns:p14="http://schemas.microsoft.com/office/powerpoint/2010/main" val="3992471690"/>
              </p:ext>
            </p:extLst>
          </p:nvPr>
        </p:nvGraphicFramePr>
        <p:xfrm>
          <a:off x="533400" y="685800"/>
          <a:ext cx="8229600" cy="5029200"/>
        </p:xfrm>
        <a:graphic>
          <a:graphicData uri="http://schemas.openxmlformats.org/drawingml/2006/table">
            <a:tbl>
              <a:tblPr firstRow="1" firstCol="1" bandRow="1"/>
              <a:tblGrid>
                <a:gridCol w="2590800">
                  <a:extLst>
                    <a:ext uri="{9D8B030D-6E8A-4147-A177-3AD203B41FA5}">
                      <a16:colId xmlns:a16="http://schemas.microsoft.com/office/drawing/2014/main" val="3805170111"/>
                    </a:ext>
                  </a:extLst>
                </a:gridCol>
                <a:gridCol w="5638800">
                  <a:extLst>
                    <a:ext uri="{9D8B030D-6E8A-4147-A177-3AD203B41FA5}">
                      <a16:colId xmlns:a16="http://schemas.microsoft.com/office/drawing/2014/main" val="4259182823"/>
                    </a:ext>
                  </a:extLst>
                </a:gridCol>
              </a:tblGrid>
              <a:tr h="3366189">
                <a:tc>
                  <a:txBody>
                    <a:bodyPr/>
                    <a:lstStyle/>
                    <a:p>
                      <a:pPr>
                        <a:lnSpc>
                          <a:spcPct val="106000"/>
                        </a:lnSpc>
                        <a:spcAft>
                          <a:spcPts val="0"/>
                        </a:spcAft>
                      </a:pPr>
                      <a:r>
                        <a:rPr lang="pt-BR" sz="2400">
                          <a:effectLst/>
                          <a:latin typeface="Times New Roman" panose="02020603050405020304" pitchFamily="18" charset="0"/>
                          <a:ea typeface="Times New Roman" panose="02020603050405020304" pitchFamily="18" charset="0"/>
                          <a:cs typeface="Times New Roman" panose="02020603050405020304" pitchFamily="18" charset="0"/>
                        </a:rPr>
                        <a:t>CONTEÚDOS:</a:t>
                      </a:r>
                      <a:endParaRPr lang="pt-BR" sz="24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6000"/>
                        </a:lnSpc>
                        <a:spcAft>
                          <a:spcPts val="0"/>
                        </a:spcAft>
                      </a:pPr>
                      <a:r>
                        <a:rPr lang="pt-BR"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pt-B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6000"/>
                        </a:lnSpc>
                        <a:spcAft>
                          <a:spcPts val="0"/>
                        </a:spcAft>
                        <a:buFont typeface="Wingdings" panose="05000000000000000000" pitchFamily="2" charset="2"/>
                        <a:buChar char=""/>
                      </a:pP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SEA</a:t>
                      </a:r>
                      <a:endParaRPr lang="pt-BR"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6000"/>
                        </a:lnSpc>
                        <a:spcAft>
                          <a:spcPts val="0"/>
                        </a:spcAft>
                        <a:buFont typeface="Wingdings" panose="05000000000000000000" pitchFamily="2" charset="2"/>
                        <a:buChar char=""/>
                      </a:pP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Escrita de palavras sugeridas</a:t>
                      </a:r>
                      <a:endParaRPr lang="pt-BR"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6000"/>
                        </a:lnSpc>
                        <a:spcAft>
                          <a:spcPts val="0"/>
                        </a:spcAft>
                        <a:buFont typeface="Wingdings" panose="05000000000000000000" pitchFamily="2" charset="2"/>
                        <a:buChar char=""/>
                      </a:pP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Construção de frases com autoria</a:t>
                      </a:r>
                      <a:endParaRPr lang="pt-B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6000"/>
                        </a:lnSpc>
                        <a:spcAft>
                          <a:spcPts val="0"/>
                        </a:spcAft>
                      </a:pP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pt-BR"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0773499"/>
                  </a:ext>
                </a:extLst>
              </a:tr>
              <a:tr h="1663011">
                <a:tc gridSpan="2">
                  <a:txBody>
                    <a:bodyPr/>
                    <a:lstStyle/>
                    <a:p>
                      <a:pPr>
                        <a:lnSpc>
                          <a:spcPct val="106000"/>
                        </a:lnSpc>
                        <a:spcAft>
                          <a:spcPts val="0"/>
                        </a:spcAft>
                      </a:pP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TEMPO ESTIMADO: Três dias.</a:t>
                      </a:r>
                      <a:endParaRPr lang="pt-B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6000"/>
                        </a:lnSpc>
                        <a:spcAft>
                          <a:spcPts val="0"/>
                        </a:spcAft>
                      </a:pP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pt-BR"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extLst>
                  <a:ext uri="{0D108BD9-81ED-4DB2-BD59-A6C34878D82A}">
                    <a16:rowId xmlns:a16="http://schemas.microsoft.com/office/drawing/2014/main" val="1539169978"/>
                  </a:ext>
                </a:extLst>
              </a:tr>
            </a:tbl>
          </a:graphicData>
        </a:graphic>
      </p:graphicFrame>
    </p:spTree>
    <p:extLst>
      <p:ext uri="{BB962C8B-B14F-4D97-AF65-F5344CB8AC3E}">
        <p14:creationId xmlns:p14="http://schemas.microsoft.com/office/powerpoint/2010/main" val="22725460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07F9547E-B479-43B0-8C94-7953F05695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2" y="-114300"/>
            <a:ext cx="9146931" cy="7086600"/>
          </a:xfrm>
          <a:prstGeom prst="rect">
            <a:avLst/>
          </a:prstGeom>
        </p:spPr>
      </p:pic>
      <p:graphicFrame>
        <p:nvGraphicFramePr>
          <p:cNvPr id="2" name="Tabela 1">
            <a:extLst>
              <a:ext uri="{FF2B5EF4-FFF2-40B4-BE49-F238E27FC236}">
                <a16:creationId xmlns:a16="http://schemas.microsoft.com/office/drawing/2014/main" id="{B7B4F223-0DD5-43E7-874B-04614DA5C95B}"/>
              </a:ext>
            </a:extLst>
          </p:cNvPr>
          <p:cNvGraphicFramePr>
            <a:graphicFrameLocks noGrp="1"/>
          </p:cNvGraphicFramePr>
          <p:nvPr>
            <p:extLst>
              <p:ext uri="{D42A27DB-BD31-4B8C-83A1-F6EECF244321}">
                <p14:modId xmlns:p14="http://schemas.microsoft.com/office/powerpoint/2010/main" val="2275912710"/>
              </p:ext>
            </p:extLst>
          </p:nvPr>
        </p:nvGraphicFramePr>
        <p:xfrm>
          <a:off x="457200" y="268700"/>
          <a:ext cx="8305799" cy="5577332"/>
        </p:xfrm>
        <a:graphic>
          <a:graphicData uri="http://schemas.openxmlformats.org/drawingml/2006/table">
            <a:tbl>
              <a:tblPr firstRow="1" firstCol="1" bandRow="1"/>
              <a:tblGrid>
                <a:gridCol w="8305799">
                  <a:extLst>
                    <a:ext uri="{9D8B030D-6E8A-4147-A177-3AD203B41FA5}">
                      <a16:colId xmlns:a16="http://schemas.microsoft.com/office/drawing/2014/main" val="3807753769"/>
                    </a:ext>
                  </a:extLst>
                </a:gridCol>
              </a:tblGrid>
              <a:tr h="3380080">
                <a:tc>
                  <a:txBody>
                    <a:bodyPr/>
                    <a:lstStyle/>
                    <a:p>
                      <a:pPr algn="just">
                        <a:lnSpc>
                          <a:spcPct val="106000"/>
                        </a:lnSpc>
                        <a:spcAft>
                          <a:spcPts val="0"/>
                        </a:spcAft>
                      </a:pPr>
                      <a:r>
                        <a:rPr lang="pt-BR" sz="2200" b="1" dirty="0">
                          <a:effectLst/>
                          <a:latin typeface="Times New Roman" panose="02020603050405020304" pitchFamily="18" charset="0"/>
                          <a:ea typeface="Times New Roman" panose="02020603050405020304" pitchFamily="18" charset="0"/>
                          <a:cs typeface="Times New Roman" panose="02020603050405020304" pitchFamily="18" charset="0"/>
                        </a:rPr>
                        <a:t>DESENVOVIMENTO METODOLÓGICO: </a:t>
                      </a:r>
                      <a:endParaRPr lang="pt-BR" sz="22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6000"/>
                        </a:lnSpc>
                        <a:spcAft>
                          <a:spcPts val="0"/>
                        </a:spcAft>
                      </a:pPr>
                      <a:r>
                        <a:rPr lang="pt-BR" sz="2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pt-BR" sz="22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6000"/>
                        </a:lnSpc>
                        <a:spcAft>
                          <a:spcPts val="0"/>
                        </a:spcAft>
                      </a:pPr>
                      <a:r>
                        <a:rPr lang="pt-BR" sz="2200" b="1" dirty="0">
                          <a:effectLst/>
                          <a:latin typeface="Times New Roman" panose="02020603050405020304" pitchFamily="18" charset="0"/>
                          <a:ea typeface="Times New Roman" panose="02020603050405020304" pitchFamily="18" charset="0"/>
                          <a:cs typeface="Times New Roman" panose="02020603050405020304" pitchFamily="18" charset="0"/>
                        </a:rPr>
                        <a:t>1ª etapa – Apresentação do planejamento. </a:t>
                      </a:r>
                      <a:endParaRPr lang="pt-BR" sz="2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6000"/>
                        </a:lnSpc>
                        <a:spcAft>
                          <a:spcPts val="0"/>
                        </a:spcAft>
                        <a:buFont typeface="Symbol" panose="05050102010706020507" pitchFamily="18" charset="2"/>
                        <a:buChar char=""/>
                      </a:pPr>
                      <a:r>
                        <a:rPr lang="pt-BR" sz="2200" dirty="0">
                          <a:effectLst/>
                          <a:latin typeface="Times New Roman" panose="02020603050405020304" pitchFamily="18" charset="0"/>
                          <a:ea typeface="Times New Roman" panose="02020603050405020304" pitchFamily="18" charset="0"/>
                          <a:cs typeface="Times New Roman" panose="02020603050405020304" pitchFamily="18" charset="0"/>
                        </a:rPr>
                        <a:t>Levar  a  turma ao   auditório  e, no PowerPoint,  apresentar e ler para a turma o livro de literatura infantil “MONSTRUOSIDADES”.                                                                                                                            Autoria  de  Elias  José  e   ilustrações de  Jefferson  Galdino.  Editora Noovha América. </a:t>
                      </a:r>
                      <a:r>
                        <a:rPr lang="pt-BR" sz="22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https://drive.google.com/file/d/17vRXGvWcrn3xH1Eazmgma2ooLEFuJJgv/view?usp=sharing</a:t>
                      </a:r>
                      <a:endParaRPr lang="pt-BR" sz="2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6000"/>
                        </a:lnSpc>
                        <a:spcAft>
                          <a:spcPts val="0"/>
                        </a:spcAft>
                        <a:buFont typeface="Symbol" panose="05050102010706020507" pitchFamily="18" charset="2"/>
                        <a:buChar char=""/>
                      </a:pPr>
                      <a:r>
                        <a:rPr lang="pt-BR" sz="2200" dirty="0">
                          <a:effectLst/>
                          <a:latin typeface="Times New Roman" panose="02020603050405020304" pitchFamily="18" charset="0"/>
                          <a:ea typeface="Times New Roman" panose="02020603050405020304" pitchFamily="18" charset="0"/>
                          <a:cs typeface="Times New Roman" panose="02020603050405020304" pitchFamily="18" charset="0"/>
                        </a:rPr>
                        <a:t>Apresentar a turma os objetivos desta sequência didática, aplicadas as necessidades de alfabetização; especificamente, na busca pela leitura com compreensão e produção textual com autoria.</a:t>
                      </a:r>
                      <a:endParaRPr lang="pt-BR" sz="2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6000"/>
                        </a:lnSpc>
                        <a:spcAft>
                          <a:spcPts val="0"/>
                        </a:spcAft>
                        <a:buFont typeface="Symbol" panose="05050102010706020507" pitchFamily="18" charset="2"/>
                        <a:buChar char=""/>
                      </a:pPr>
                      <a:r>
                        <a:rPr lang="pt-BR" sz="2200" dirty="0">
                          <a:effectLst/>
                          <a:latin typeface="Times New Roman" panose="02020603050405020304" pitchFamily="18" charset="0"/>
                          <a:ea typeface="Times New Roman" panose="02020603050405020304" pitchFamily="18" charset="0"/>
                          <a:cs typeface="Times New Roman" panose="02020603050405020304" pitchFamily="18" charset="0"/>
                        </a:rPr>
                        <a:t>Revelar e explicar a turma sobre o trabalho com agrupamentos produtivos em prol do compartilhamento e aprofundamento dos conhecimentos dos pares. </a:t>
                      </a:r>
                      <a:endParaRPr lang="pt-BR" sz="22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06000"/>
                        </a:lnSpc>
                        <a:spcAft>
                          <a:spcPts val="0"/>
                        </a:spcAft>
                      </a:pPr>
                      <a:r>
                        <a:rPr lang="pt-BR"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pt-B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686" marR="27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5151337"/>
                  </a:ext>
                </a:extLst>
              </a:tr>
            </a:tbl>
          </a:graphicData>
        </a:graphic>
      </p:graphicFrame>
    </p:spTree>
    <p:extLst>
      <p:ext uri="{BB962C8B-B14F-4D97-AF65-F5344CB8AC3E}">
        <p14:creationId xmlns:p14="http://schemas.microsoft.com/office/powerpoint/2010/main" val="20333444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07F9547E-B479-43B0-8C94-7953F05695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2" y="-114300"/>
            <a:ext cx="9146931" cy="7086600"/>
          </a:xfrm>
          <a:prstGeom prst="rect">
            <a:avLst/>
          </a:prstGeom>
        </p:spPr>
      </p:pic>
      <p:graphicFrame>
        <p:nvGraphicFramePr>
          <p:cNvPr id="2" name="Tabela 1">
            <a:extLst>
              <a:ext uri="{FF2B5EF4-FFF2-40B4-BE49-F238E27FC236}">
                <a16:creationId xmlns:a16="http://schemas.microsoft.com/office/drawing/2014/main" id="{B7B4F223-0DD5-43E7-874B-04614DA5C95B}"/>
              </a:ext>
            </a:extLst>
          </p:cNvPr>
          <p:cNvGraphicFramePr>
            <a:graphicFrameLocks noGrp="1"/>
          </p:cNvGraphicFramePr>
          <p:nvPr>
            <p:extLst>
              <p:ext uri="{D42A27DB-BD31-4B8C-83A1-F6EECF244321}">
                <p14:modId xmlns:p14="http://schemas.microsoft.com/office/powerpoint/2010/main" val="428840959"/>
              </p:ext>
            </p:extLst>
          </p:nvPr>
        </p:nvGraphicFramePr>
        <p:xfrm>
          <a:off x="493832" y="268700"/>
          <a:ext cx="8269167" cy="6025134"/>
        </p:xfrm>
        <a:graphic>
          <a:graphicData uri="http://schemas.openxmlformats.org/drawingml/2006/table">
            <a:tbl>
              <a:tblPr firstRow="1" firstCol="1" bandRow="1"/>
              <a:tblGrid>
                <a:gridCol w="8269167">
                  <a:extLst>
                    <a:ext uri="{9D8B030D-6E8A-4147-A177-3AD203B41FA5}">
                      <a16:colId xmlns:a16="http://schemas.microsoft.com/office/drawing/2014/main" val="3807753769"/>
                    </a:ext>
                  </a:extLst>
                </a:gridCol>
              </a:tblGrid>
              <a:tr h="3380080">
                <a:tc>
                  <a:txBody>
                    <a:bodyPr/>
                    <a:lstStyle/>
                    <a:p>
                      <a:pPr algn="just">
                        <a:lnSpc>
                          <a:spcPct val="106000"/>
                        </a:lnSpc>
                        <a:spcAft>
                          <a:spcPts val="0"/>
                        </a:spcAft>
                      </a:pPr>
                      <a:r>
                        <a:rPr lang="pt-BR" sz="2200" b="1" dirty="0">
                          <a:effectLst/>
                          <a:latin typeface="Times New Roman" panose="02020603050405020304" pitchFamily="18" charset="0"/>
                          <a:ea typeface="Times New Roman" panose="02020603050405020304" pitchFamily="18" charset="0"/>
                          <a:cs typeface="Times New Roman" panose="02020603050405020304" pitchFamily="18" charset="0"/>
                        </a:rPr>
                        <a:t>DESENVOVIMENTO METODOLÓGICO: </a:t>
                      </a:r>
                      <a:endParaRPr lang="pt-BR" sz="22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6000"/>
                        </a:lnSpc>
                        <a:spcAft>
                          <a:spcPts val="0"/>
                        </a:spcAft>
                      </a:pPr>
                      <a:r>
                        <a:rPr lang="pt-BR" sz="2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pt-BR" sz="22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6000"/>
                        </a:lnSpc>
                        <a:spcAft>
                          <a:spcPts val="0"/>
                        </a:spcAft>
                      </a:pPr>
                      <a:r>
                        <a:rPr lang="pt-BR" sz="2200" b="1" dirty="0">
                          <a:effectLst/>
                          <a:latin typeface="Times New Roman" panose="02020603050405020304" pitchFamily="18" charset="0"/>
                          <a:ea typeface="Times New Roman" panose="02020603050405020304" pitchFamily="18" charset="0"/>
                          <a:cs typeface="Times New Roman" panose="02020603050405020304" pitchFamily="18" charset="0"/>
                        </a:rPr>
                        <a:t>2ªetapa - Levantamento das hipóteses de escrita da turma.</a:t>
                      </a:r>
                      <a:r>
                        <a:rPr lang="pt-BR" sz="2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pt-BR" sz="2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6000"/>
                        </a:lnSpc>
                        <a:spcAft>
                          <a:spcPts val="0"/>
                        </a:spcAft>
                        <a:buFont typeface="Symbol" panose="05050102010706020507" pitchFamily="18" charset="2"/>
                        <a:buChar char=""/>
                      </a:pPr>
                      <a:r>
                        <a:rPr lang="pt-BR" sz="2200" dirty="0">
                          <a:effectLst/>
                          <a:latin typeface="Times New Roman" panose="02020603050405020304" pitchFamily="18" charset="0"/>
                          <a:ea typeface="Times New Roman" panose="02020603050405020304" pitchFamily="18" charset="0"/>
                          <a:cs typeface="Times New Roman" panose="02020603050405020304" pitchFamily="18" charset="0"/>
                        </a:rPr>
                        <a:t>Fazer um ditado de quatro palavras do livro, lido anteriormente.</a:t>
                      </a:r>
                      <a:r>
                        <a:rPr lang="pt-BR" sz="2200" dirty="0">
                          <a:effectLst/>
                          <a:latin typeface="Calibri" panose="020F0502020204030204" pitchFamily="34" charset="0"/>
                          <a:ea typeface="Times New Roman" panose="02020603050405020304" pitchFamily="18" charset="0"/>
                          <a:cs typeface="Times New Roman" panose="02020603050405020304" pitchFamily="18" charset="0"/>
                        </a:rPr>
                        <a:t> (</a:t>
                      </a:r>
                      <a:r>
                        <a:rPr lang="pt-BR" sz="2200" dirty="0">
                          <a:effectLst/>
                          <a:latin typeface="Times New Roman" panose="02020603050405020304" pitchFamily="18" charset="0"/>
                          <a:ea typeface="Times New Roman" panose="02020603050405020304" pitchFamily="18" charset="0"/>
                          <a:cs typeface="Times New Roman" panose="02020603050405020304" pitchFamily="18" charset="0"/>
                        </a:rPr>
                        <a:t>ATIVIDADE INDIVIDUAL).</a:t>
                      </a:r>
                      <a:endParaRPr lang="pt-BR" sz="2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6000"/>
                        </a:lnSpc>
                        <a:spcAft>
                          <a:spcPts val="0"/>
                        </a:spcAft>
                        <a:buFont typeface="Symbol" panose="05050102010706020507" pitchFamily="18" charset="2"/>
                        <a:buChar char=""/>
                      </a:pPr>
                      <a:r>
                        <a:rPr lang="pt-BR" sz="2200" dirty="0">
                          <a:effectLst/>
                          <a:latin typeface="Times New Roman" panose="02020603050405020304" pitchFamily="18" charset="0"/>
                          <a:ea typeface="Times New Roman" panose="02020603050405020304" pitchFamily="18" charset="0"/>
                          <a:cs typeface="Times New Roman" panose="02020603050405020304" pitchFamily="18" charset="0"/>
                        </a:rPr>
                        <a:t>Com os dados da sondagem anterior, formar DUPLAS com hipótese de escrita aproximadas (alfabético/silábico-alfabético) ou (silábico-alfabético/silábico com valor sonoro convencional). </a:t>
                      </a:r>
                      <a:endParaRPr lang="pt-BR" sz="22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6000"/>
                        </a:lnSpc>
                        <a:spcAft>
                          <a:spcPts val="0"/>
                        </a:spcAft>
                      </a:pPr>
                      <a:r>
                        <a:rPr lang="pt-BR" sz="2200" b="1" dirty="0">
                          <a:effectLst/>
                          <a:latin typeface="Times New Roman" panose="02020603050405020304" pitchFamily="18" charset="0"/>
                          <a:ea typeface="Times New Roman" panose="02020603050405020304" pitchFamily="18" charset="0"/>
                          <a:cs typeface="Times New Roman" panose="02020603050405020304" pitchFamily="18" charset="0"/>
                        </a:rPr>
                        <a:t>3ªetapa – Reflexão compartilhada do SEA para escrita de palavras e frase.</a:t>
                      </a:r>
                      <a:r>
                        <a:rPr lang="pt-BR" sz="2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pt-BR" sz="2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6000"/>
                        </a:lnSpc>
                        <a:spcAft>
                          <a:spcPts val="0"/>
                        </a:spcAft>
                        <a:buFont typeface="Symbol" panose="05050102010706020507" pitchFamily="18" charset="2"/>
                        <a:buChar char=""/>
                      </a:pPr>
                      <a:r>
                        <a:rPr lang="pt-BR" sz="2200" dirty="0">
                          <a:effectLst/>
                          <a:latin typeface="Times New Roman" panose="02020603050405020304" pitchFamily="18" charset="0"/>
                          <a:ea typeface="Times New Roman" panose="02020603050405020304" pitchFamily="18" charset="0"/>
                          <a:cs typeface="Times New Roman" panose="02020603050405020304" pitchFamily="18" charset="0"/>
                        </a:rPr>
                        <a:t>Pedir que as duplas corrijam, cooperativamente, as suas palavras do ditado.</a:t>
                      </a:r>
                      <a:endParaRPr lang="pt-BR" sz="2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6000"/>
                        </a:lnSpc>
                        <a:spcAft>
                          <a:spcPts val="0"/>
                        </a:spcAft>
                        <a:buFont typeface="Symbol" panose="05050102010706020507" pitchFamily="18" charset="2"/>
                        <a:buChar char=""/>
                      </a:pPr>
                      <a:r>
                        <a:rPr lang="pt-BR" sz="2200" dirty="0">
                          <a:effectLst/>
                          <a:latin typeface="Times New Roman" panose="02020603050405020304" pitchFamily="18" charset="0"/>
                          <a:ea typeface="Times New Roman" panose="02020603050405020304" pitchFamily="18" charset="0"/>
                          <a:cs typeface="Times New Roman" panose="02020603050405020304" pitchFamily="18" charset="0"/>
                        </a:rPr>
                        <a:t>Propor a produção de uma frase referente a história, inserindo três palavras do ditado na sua composição. Deve-se usar somente o caderno de um dos componentes da dupla. Após o término da atividade, o outro componente copia em seu caderno.</a:t>
                      </a:r>
                      <a:endParaRPr lang="pt-BR" sz="22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06000"/>
                        </a:lnSpc>
                        <a:spcAft>
                          <a:spcPts val="0"/>
                        </a:spcAft>
                      </a:pPr>
                      <a:r>
                        <a:rPr lang="pt-BR" sz="2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pt-BR" sz="2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686" marR="27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5151337"/>
                  </a:ext>
                </a:extLst>
              </a:tr>
            </a:tbl>
          </a:graphicData>
        </a:graphic>
      </p:graphicFrame>
    </p:spTree>
    <p:extLst>
      <p:ext uri="{BB962C8B-B14F-4D97-AF65-F5344CB8AC3E}">
        <p14:creationId xmlns:p14="http://schemas.microsoft.com/office/powerpoint/2010/main" val="12572142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07F9547E-B479-43B0-8C94-7953F05695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2" y="-114300"/>
            <a:ext cx="9146931" cy="7086600"/>
          </a:xfrm>
          <a:prstGeom prst="rect">
            <a:avLst/>
          </a:prstGeom>
        </p:spPr>
      </p:pic>
      <p:graphicFrame>
        <p:nvGraphicFramePr>
          <p:cNvPr id="2" name="Tabela 1">
            <a:extLst>
              <a:ext uri="{FF2B5EF4-FFF2-40B4-BE49-F238E27FC236}">
                <a16:creationId xmlns:a16="http://schemas.microsoft.com/office/drawing/2014/main" id="{B7B4F223-0DD5-43E7-874B-04614DA5C95B}"/>
              </a:ext>
            </a:extLst>
          </p:cNvPr>
          <p:cNvGraphicFramePr>
            <a:graphicFrameLocks noGrp="1"/>
          </p:cNvGraphicFramePr>
          <p:nvPr>
            <p:extLst>
              <p:ext uri="{D42A27DB-BD31-4B8C-83A1-F6EECF244321}">
                <p14:modId xmlns:p14="http://schemas.microsoft.com/office/powerpoint/2010/main" val="2022843169"/>
              </p:ext>
            </p:extLst>
          </p:nvPr>
        </p:nvGraphicFramePr>
        <p:xfrm>
          <a:off x="493832" y="268700"/>
          <a:ext cx="8269167" cy="5552313"/>
        </p:xfrm>
        <a:graphic>
          <a:graphicData uri="http://schemas.openxmlformats.org/drawingml/2006/table">
            <a:tbl>
              <a:tblPr firstRow="1" firstCol="1" bandRow="1"/>
              <a:tblGrid>
                <a:gridCol w="8269167">
                  <a:extLst>
                    <a:ext uri="{9D8B030D-6E8A-4147-A177-3AD203B41FA5}">
                      <a16:colId xmlns:a16="http://schemas.microsoft.com/office/drawing/2014/main" val="3807753769"/>
                    </a:ext>
                  </a:extLst>
                </a:gridCol>
              </a:tblGrid>
              <a:tr h="1666162">
                <a:tc>
                  <a:txBody>
                    <a:bodyPr/>
                    <a:lstStyle/>
                    <a:p>
                      <a:pPr algn="just">
                        <a:lnSpc>
                          <a:spcPct val="106000"/>
                        </a:lnSpc>
                        <a:spcAft>
                          <a:spcPts val="0"/>
                        </a:spcAft>
                      </a:pPr>
                      <a:r>
                        <a:rPr lang="pt-BR" sz="24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DESENVOLVIMENTO METODOLÓGICO: </a:t>
                      </a:r>
                    </a:p>
                    <a:p>
                      <a:pPr algn="just">
                        <a:lnSpc>
                          <a:spcPct val="106000"/>
                        </a:lnSpc>
                        <a:spcAft>
                          <a:spcPts val="0"/>
                        </a:spcAft>
                      </a:pPr>
                      <a:endParaRPr lang="pt-BR" sz="24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6000"/>
                        </a:lnSpc>
                        <a:spcAft>
                          <a:spcPts val="0"/>
                        </a:spcAft>
                      </a:pPr>
                      <a:endParaRPr lang="pt-BR" sz="24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pt-BR" sz="2400" dirty="0">
                          <a:effectLst/>
                          <a:latin typeface="Calibri" panose="020F0502020204030204" pitchFamily="34" charset="0"/>
                          <a:cs typeface="Times New Roman" panose="02020603050405020304" pitchFamily="18" charset="0"/>
                        </a:rPr>
                        <a:t>  </a:t>
                      </a:r>
                    </a:p>
                    <a:p>
                      <a:pPr marL="285750" indent="-285750" algn="just">
                        <a:buFont typeface="Arial" panose="020B0604020202020204" pitchFamily="34" charset="0"/>
                        <a:buChar char="•"/>
                      </a:pPr>
                      <a:r>
                        <a:rPr lang="pt-BR" sz="2400" dirty="0">
                          <a:effectLst/>
                          <a:latin typeface="Calibri" panose="020F0502020204030204" pitchFamily="34" charset="0"/>
                          <a:cs typeface="Times New Roman" panose="02020603050405020304" pitchFamily="18" charset="0"/>
                        </a:rPr>
                        <a:t>Orientar as duplas, para que ambos façam a leitura recíproca da frase algumas vezes; até terem condições de lê-la para a turma.  </a:t>
                      </a:r>
                    </a:p>
                    <a:p>
                      <a:pPr marL="285750" indent="-285750" algn="just">
                        <a:buFont typeface="Arial" panose="020B0604020202020204" pitchFamily="34" charset="0"/>
                        <a:buChar char="•"/>
                      </a:pPr>
                      <a:endParaRPr lang="pt-BR" sz="2400" dirty="0">
                        <a:effectLst/>
                        <a:latin typeface="Calibri" panose="020F0502020204030204" pitchFamily="34" charset="0"/>
                        <a:cs typeface="Times New Roman" panose="02020603050405020304" pitchFamily="18" charset="0"/>
                      </a:endParaRPr>
                    </a:p>
                    <a:p>
                      <a:pPr marL="0" indent="0" algn="just">
                        <a:buFont typeface="Arial" panose="020B0604020202020204" pitchFamily="34" charset="0"/>
                        <a:buNone/>
                      </a:pPr>
                      <a:r>
                        <a:rPr lang="pt-BR" sz="2400" b="1" i="1" dirty="0">
                          <a:effectLst/>
                          <a:latin typeface="Calibri" panose="020F0502020204030204" pitchFamily="34" charset="0"/>
                          <a:cs typeface="Times New Roman" panose="02020603050405020304" pitchFamily="18" charset="0"/>
                        </a:rPr>
                        <a:t>4ªetapa – Reflexão compartilhada do SEA para leitura de frase. </a:t>
                      </a:r>
                      <a:r>
                        <a:rPr lang="pt-BR" sz="2400" dirty="0">
                          <a:effectLst/>
                          <a:latin typeface="Calibri" panose="020F0502020204030204" pitchFamily="34" charset="0"/>
                          <a:cs typeface="Times New Roman" panose="02020603050405020304" pitchFamily="18" charset="0"/>
                        </a:rPr>
                        <a:t>  </a:t>
                      </a:r>
                    </a:p>
                    <a:p>
                      <a:pPr marL="285750" indent="-285750" algn="just">
                        <a:buFont typeface="Arial" panose="020B0604020202020204" pitchFamily="34" charset="0"/>
                        <a:buChar char="•"/>
                      </a:pPr>
                      <a:r>
                        <a:rPr lang="pt-BR" sz="2400" dirty="0">
                          <a:effectLst/>
                          <a:latin typeface="Calibri" panose="020F0502020204030204" pitchFamily="34" charset="0"/>
                          <a:cs typeface="Times New Roman" panose="02020603050405020304" pitchFamily="18" charset="0"/>
                        </a:rPr>
                        <a:t>Solicitar que cada dupla venha a frente para fazer a leitura da sua frase. O professor deve ouvir primeiro a leitura do estudante com hipótese inferior, depois o de hipótese superior. Durante a leitura da frase, caso haja dificuldades por algum componente da dupla, deve-se incentivar o apoio do outro componente, sem intervenção do professor.      </a:t>
                      </a:r>
                    </a:p>
                  </a:txBody>
                  <a:tcPr marL="27686" marR="27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2623348"/>
                  </a:ext>
                </a:extLst>
              </a:tr>
            </a:tbl>
          </a:graphicData>
        </a:graphic>
      </p:graphicFrame>
      <p:graphicFrame>
        <p:nvGraphicFramePr>
          <p:cNvPr id="3" name="Tabela 2">
            <a:extLst>
              <a:ext uri="{FF2B5EF4-FFF2-40B4-BE49-F238E27FC236}">
                <a16:creationId xmlns:a16="http://schemas.microsoft.com/office/drawing/2014/main" id="{E4439726-2989-4352-9EF9-2C65662F9167}"/>
              </a:ext>
            </a:extLst>
          </p:cNvPr>
          <p:cNvGraphicFramePr>
            <a:graphicFrameLocks noGrp="1"/>
          </p:cNvGraphicFramePr>
          <p:nvPr>
            <p:extLst>
              <p:ext uri="{D42A27DB-BD31-4B8C-83A1-F6EECF244321}">
                <p14:modId xmlns:p14="http://schemas.microsoft.com/office/powerpoint/2010/main" val="2645178164"/>
              </p:ext>
            </p:extLst>
          </p:nvPr>
        </p:nvGraphicFramePr>
        <p:xfrm>
          <a:off x="563435" y="762000"/>
          <a:ext cx="8129959" cy="822960"/>
        </p:xfrm>
        <a:graphic>
          <a:graphicData uri="http://schemas.openxmlformats.org/drawingml/2006/table">
            <a:tbl>
              <a:tblPr firstRow="1" bandRow="1">
                <a:tableStyleId>{7E9639D4-E3E2-4D34-9284-5A2195B3D0D7}</a:tableStyleId>
              </a:tblPr>
              <a:tblGrid>
                <a:gridCol w="8129959">
                  <a:extLst>
                    <a:ext uri="{9D8B030D-6E8A-4147-A177-3AD203B41FA5}">
                      <a16:colId xmlns:a16="http://schemas.microsoft.com/office/drawing/2014/main" val="306299774"/>
                    </a:ext>
                  </a:extLst>
                </a:gridCol>
              </a:tblGrid>
              <a:tr h="589375">
                <a:tc>
                  <a:txBody>
                    <a:bodyPr/>
                    <a:lstStyle/>
                    <a:p>
                      <a:pPr algn="just"/>
                      <a:r>
                        <a:rPr lang="pt-BR" sz="2400" i="1" dirty="0">
                          <a:solidFill>
                            <a:schemeClr val="bg1">
                              <a:lumMod val="95000"/>
                            </a:schemeClr>
                          </a:solidFill>
                        </a:rPr>
                        <a:t>Nesta atividade os dois pensam a frase, mas se revezam na escrita, que será revisada pelos dois durante a produção.</a:t>
                      </a:r>
                    </a:p>
                  </a:txBody>
                  <a:tcPr/>
                </a:tc>
                <a:extLst>
                  <a:ext uri="{0D108BD9-81ED-4DB2-BD59-A6C34878D82A}">
                    <a16:rowId xmlns:a16="http://schemas.microsoft.com/office/drawing/2014/main" val="41881356"/>
                  </a:ext>
                </a:extLst>
              </a:tr>
            </a:tbl>
          </a:graphicData>
        </a:graphic>
      </p:graphicFrame>
    </p:spTree>
    <p:extLst>
      <p:ext uri="{BB962C8B-B14F-4D97-AF65-F5344CB8AC3E}">
        <p14:creationId xmlns:p14="http://schemas.microsoft.com/office/powerpoint/2010/main" val="35394037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07F9547E-B479-43B0-8C94-7953F05695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2" y="-114300"/>
            <a:ext cx="9146931" cy="7086600"/>
          </a:xfrm>
          <a:prstGeom prst="rect">
            <a:avLst/>
          </a:prstGeom>
        </p:spPr>
      </p:pic>
      <p:graphicFrame>
        <p:nvGraphicFramePr>
          <p:cNvPr id="2" name="Tabela 1">
            <a:extLst>
              <a:ext uri="{FF2B5EF4-FFF2-40B4-BE49-F238E27FC236}">
                <a16:creationId xmlns:a16="http://schemas.microsoft.com/office/drawing/2014/main" id="{B7B4F223-0DD5-43E7-874B-04614DA5C95B}"/>
              </a:ext>
            </a:extLst>
          </p:cNvPr>
          <p:cNvGraphicFramePr>
            <a:graphicFrameLocks noGrp="1"/>
          </p:cNvGraphicFramePr>
          <p:nvPr>
            <p:extLst>
              <p:ext uri="{D42A27DB-BD31-4B8C-83A1-F6EECF244321}">
                <p14:modId xmlns:p14="http://schemas.microsoft.com/office/powerpoint/2010/main" val="1410429280"/>
              </p:ext>
            </p:extLst>
          </p:nvPr>
        </p:nvGraphicFramePr>
        <p:xfrm>
          <a:off x="493832" y="268700"/>
          <a:ext cx="8269167" cy="5478780"/>
        </p:xfrm>
        <a:graphic>
          <a:graphicData uri="http://schemas.openxmlformats.org/drawingml/2006/table">
            <a:tbl>
              <a:tblPr firstRow="1" firstCol="1" bandRow="1"/>
              <a:tblGrid>
                <a:gridCol w="8269167">
                  <a:extLst>
                    <a:ext uri="{9D8B030D-6E8A-4147-A177-3AD203B41FA5}">
                      <a16:colId xmlns:a16="http://schemas.microsoft.com/office/drawing/2014/main" val="3807753769"/>
                    </a:ext>
                  </a:extLst>
                </a:gridCol>
              </a:tblGrid>
              <a:tr h="1666162">
                <a:tc>
                  <a:txBody>
                    <a:bodyPr/>
                    <a:lstStyle/>
                    <a:p>
                      <a:pPr algn="just">
                        <a:lnSpc>
                          <a:spcPct val="106000"/>
                        </a:lnSpc>
                        <a:spcAft>
                          <a:spcPts val="0"/>
                        </a:spcAft>
                      </a:pPr>
                      <a:r>
                        <a:rPr lang="pt-BR" sz="2000" b="1" i="1" dirty="0">
                          <a:effectLst/>
                          <a:latin typeface="Calibri" panose="020F0502020204030204" pitchFamily="34" charset="0"/>
                          <a:cs typeface="Times New Roman" panose="02020603050405020304" pitchFamily="18" charset="0"/>
                        </a:rPr>
                        <a:t>DESENVOVIMENTO METODOLÓGICO: </a:t>
                      </a:r>
                    </a:p>
                    <a:p>
                      <a:pPr algn="just">
                        <a:lnSpc>
                          <a:spcPct val="106000"/>
                        </a:lnSpc>
                        <a:spcAft>
                          <a:spcPts val="0"/>
                        </a:spcAft>
                      </a:pPr>
                      <a:endParaRPr lang="pt-BR" sz="2000" dirty="0">
                        <a:effectLst/>
                        <a:latin typeface="Calibri" panose="020F0502020204030204" pitchFamily="34" charset="0"/>
                        <a:cs typeface="Times New Roman" panose="02020603050405020304" pitchFamily="18" charset="0"/>
                      </a:endParaRPr>
                    </a:p>
                    <a:p>
                      <a:pPr algn="just">
                        <a:lnSpc>
                          <a:spcPct val="106000"/>
                        </a:lnSpc>
                        <a:spcAft>
                          <a:spcPts val="0"/>
                        </a:spcAft>
                      </a:pPr>
                      <a:r>
                        <a:rPr lang="pt-BR" sz="2000" b="1" i="1" dirty="0">
                          <a:effectLst/>
                          <a:latin typeface="Calibri" panose="020F0502020204030204" pitchFamily="34" charset="0"/>
                          <a:cs typeface="Times New Roman" panose="02020603050405020304" pitchFamily="18" charset="0"/>
                        </a:rPr>
                        <a:t>5ª etapa – Demonstração compartilhada dos conhecimentos do SEA. </a:t>
                      </a:r>
                      <a:r>
                        <a:rPr lang="pt-BR" sz="2000" dirty="0">
                          <a:effectLst/>
                          <a:latin typeface="Calibri" panose="020F0502020204030204" pitchFamily="34" charset="0"/>
                          <a:cs typeface="Times New Roman" panose="02020603050405020304" pitchFamily="18" charset="0"/>
                        </a:rPr>
                        <a:t>    </a:t>
                      </a:r>
                    </a:p>
                    <a:p>
                      <a:pPr marL="285750" indent="-285750" algn="just">
                        <a:lnSpc>
                          <a:spcPct val="106000"/>
                        </a:lnSpc>
                        <a:spcAft>
                          <a:spcPts val="0"/>
                        </a:spcAft>
                        <a:buFont typeface="Arial" panose="020B0604020202020204" pitchFamily="34" charset="0"/>
                        <a:buChar char="•"/>
                      </a:pPr>
                      <a:r>
                        <a:rPr lang="pt-BR" sz="2000" dirty="0">
                          <a:effectLst/>
                          <a:latin typeface="Calibri" panose="020F0502020204030204" pitchFamily="34" charset="0"/>
                          <a:cs typeface="Times New Roman" panose="02020603050405020304" pitchFamily="18" charset="0"/>
                        </a:rPr>
                        <a:t>Preservando as mesmas duplas (agrupamento produtivo), propor que duas duplas compartilhem oralmente, três palavras da sua frase, exceto as do ditado. Cada membro da dupla terá que escrever autonomamente no caderno as palavras ditadas pela outra dupla. As duas duplas serão compartilhadas através de um sorteio. </a:t>
                      </a:r>
                    </a:p>
                    <a:p>
                      <a:pPr marL="285750" indent="-285750" algn="just">
                        <a:lnSpc>
                          <a:spcPct val="106000"/>
                        </a:lnSpc>
                        <a:spcAft>
                          <a:spcPts val="0"/>
                        </a:spcAft>
                        <a:buFont typeface="Arial" panose="020B0604020202020204" pitchFamily="34" charset="0"/>
                        <a:buChar char="•"/>
                      </a:pPr>
                      <a:r>
                        <a:rPr lang="pt-BR" sz="2000" dirty="0">
                          <a:effectLst/>
                          <a:latin typeface="Calibri" panose="020F0502020204030204" pitchFamily="34" charset="0"/>
                          <a:cs typeface="Times New Roman" panose="02020603050405020304" pitchFamily="18" charset="0"/>
                        </a:rPr>
                        <a:t>Pedir que as duplas corrijam, cooperativamente, as suas palavras do ditado. </a:t>
                      </a:r>
                    </a:p>
                    <a:p>
                      <a:pPr marL="285750" indent="-285750" algn="just">
                        <a:lnSpc>
                          <a:spcPct val="106000"/>
                        </a:lnSpc>
                        <a:spcAft>
                          <a:spcPts val="0"/>
                        </a:spcAft>
                        <a:buFont typeface="Arial" panose="020B0604020202020204" pitchFamily="34" charset="0"/>
                        <a:buChar char="•"/>
                      </a:pPr>
                      <a:r>
                        <a:rPr lang="pt-BR" sz="2000" dirty="0">
                          <a:effectLst/>
                          <a:latin typeface="Calibri" panose="020F0502020204030204" pitchFamily="34" charset="0"/>
                          <a:cs typeface="Times New Roman" panose="02020603050405020304" pitchFamily="18" charset="0"/>
                        </a:rPr>
                        <a:t>Propor a produção de uma frase de tema livre, inserindo as três palavras do ditado da outra dupla na sua composição. Deve-se cada membro do grupo usar o seu caderno para produção INDIVIDUAL. Após o término da atividade, a dupla se unirá e coletivamente, farão a correção mútua de ambas frases. </a:t>
                      </a:r>
                    </a:p>
                    <a:p>
                      <a:pPr marL="285750" indent="-285750" algn="just">
                        <a:lnSpc>
                          <a:spcPct val="106000"/>
                        </a:lnSpc>
                        <a:spcAft>
                          <a:spcPts val="0"/>
                        </a:spcAft>
                        <a:buFont typeface="Arial" panose="020B0604020202020204" pitchFamily="34" charset="0"/>
                        <a:buChar char="•"/>
                      </a:pPr>
                      <a:r>
                        <a:rPr lang="pt-BR" sz="2000" dirty="0">
                          <a:effectLst/>
                          <a:latin typeface="Calibri" panose="020F0502020204030204" pitchFamily="34" charset="0"/>
                          <a:cs typeface="Times New Roman" panose="02020603050405020304" pitchFamily="18" charset="0"/>
                        </a:rPr>
                        <a:t>Após as duplas, em regime de cooperação, farão leituras de suas frases até terem condições de apresenta-las autonomamente a turma.   </a:t>
                      </a:r>
                    </a:p>
                    <a:p>
                      <a:pPr marL="0" indent="0" algn="just">
                        <a:lnSpc>
                          <a:spcPct val="106000"/>
                        </a:lnSpc>
                        <a:spcAft>
                          <a:spcPts val="0"/>
                        </a:spcAft>
                        <a:buFont typeface="Arial" panose="020B0604020202020204" pitchFamily="34" charset="0"/>
                        <a:buNone/>
                      </a:pPr>
                      <a:endParaRPr lang="pt-BR" sz="2000" dirty="0">
                        <a:effectLst/>
                        <a:latin typeface="Calibri" panose="020F0502020204030204" pitchFamily="34" charset="0"/>
                        <a:cs typeface="Times New Roman" panose="02020603050405020304" pitchFamily="18" charset="0"/>
                      </a:endParaRPr>
                    </a:p>
                    <a:p>
                      <a:pPr marL="0" indent="0" algn="just">
                        <a:lnSpc>
                          <a:spcPct val="106000"/>
                        </a:lnSpc>
                        <a:spcAft>
                          <a:spcPts val="0"/>
                        </a:spcAft>
                        <a:buFont typeface="Arial" panose="020B0604020202020204" pitchFamily="34" charset="0"/>
                        <a:buNone/>
                      </a:pPr>
                      <a:endParaRPr lang="pt-BR" sz="2000" dirty="0">
                        <a:effectLst/>
                        <a:latin typeface="Calibri" panose="020F0502020204030204" pitchFamily="34" charset="0"/>
                        <a:cs typeface="Times New Roman" panose="02020603050405020304" pitchFamily="18" charset="0"/>
                      </a:endParaRPr>
                    </a:p>
                  </a:txBody>
                  <a:tcPr marL="27686" marR="27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2623348"/>
                  </a:ext>
                </a:extLst>
              </a:tr>
            </a:tbl>
          </a:graphicData>
        </a:graphic>
      </p:graphicFrame>
      <p:graphicFrame>
        <p:nvGraphicFramePr>
          <p:cNvPr id="3" name="Tabela 2">
            <a:extLst>
              <a:ext uri="{FF2B5EF4-FFF2-40B4-BE49-F238E27FC236}">
                <a16:creationId xmlns:a16="http://schemas.microsoft.com/office/drawing/2014/main" id="{52BF7CDC-DAD8-4984-AD70-FC20912A9D76}"/>
              </a:ext>
            </a:extLst>
          </p:cNvPr>
          <p:cNvGraphicFramePr>
            <a:graphicFrameLocks noGrp="1"/>
          </p:cNvGraphicFramePr>
          <p:nvPr>
            <p:extLst>
              <p:ext uri="{D42A27DB-BD31-4B8C-83A1-F6EECF244321}">
                <p14:modId xmlns:p14="http://schemas.microsoft.com/office/powerpoint/2010/main" val="3242050067"/>
              </p:ext>
            </p:extLst>
          </p:nvPr>
        </p:nvGraphicFramePr>
        <p:xfrm>
          <a:off x="566366" y="5105400"/>
          <a:ext cx="8124098" cy="640080"/>
        </p:xfrm>
        <a:graphic>
          <a:graphicData uri="http://schemas.openxmlformats.org/drawingml/2006/table">
            <a:tbl>
              <a:tblPr firstRow="1" bandRow="1">
                <a:tableStyleId>{073A0DAA-6AF3-43AB-8588-CEC1D06C72B9}</a:tableStyleId>
              </a:tblPr>
              <a:tblGrid>
                <a:gridCol w="8124098">
                  <a:extLst>
                    <a:ext uri="{9D8B030D-6E8A-4147-A177-3AD203B41FA5}">
                      <a16:colId xmlns:a16="http://schemas.microsoft.com/office/drawing/2014/main" val="627445591"/>
                    </a:ext>
                  </a:extLst>
                </a:gridCol>
              </a:tblGrid>
              <a:tr h="370840">
                <a:tc>
                  <a:txBody>
                    <a:bodyPr/>
                    <a:lstStyle/>
                    <a:p>
                      <a:r>
                        <a:rPr lang="pt-BR" sz="1800" b="0" i="1" dirty="0"/>
                        <a:t>Nestas atividades o mais experiente lê o texto com o colega menos experiente apontando; também monitora, mas não atua, só sugere.</a:t>
                      </a:r>
                      <a:endParaRPr lang="pt-BR" dirty="0"/>
                    </a:p>
                  </a:txBody>
                  <a:tcPr/>
                </a:tc>
                <a:extLst>
                  <a:ext uri="{0D108BD9-81ED-4DB2-BD59-A6C34878D82A}">
                    <a16:rowId xmlns:a16="http://schemas.microsoft.com/office/drawing/2014/main" val="369975085"/>
                  </a:ext>
                </a:extLst>
              </a:tr>
            </a:tbl>
          </a:graphicData>
        </a:graphic>
      </p:graphicFrame>
    </p:spTree>
    <p:extLst>
      <p:ext uri="{BB962C8B-B14F-4D97-AF65-F5344CB8AC3E}">
        <p14:creationId xmlns:p14="http://schemas.microsoft.com/office/powerpoint/2010/main" val="9728719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07F9547E-B479-43B0-8C94-7953F05695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2" y="-114300"/>
            <a:ext cx="9146931" cy="7086600"/>
          </a:xfrm>
          <a:prstGeom prst="rect">
            <a:avLst/>
          </a:prstGeom>
        </p:spPr>
      </p:pic>
      <p:graphicFrame>
        <p:nvGraphicFramePr>
          <p:cNvPr id="3" name="Tabela 2">
            <a:extLst>
              <a:ext uri="{FF2B5EF4-FFF2-40B4-BE49-F238E27FC236}">
                <a16:creationId xmlns:a16="http://schemas.microsoft.com/office/drawing/2014/main" id="{F24C233D-097D-4972-8F2A-D5BD7BA26C0A}"/>
              </a:ext>
            </a:extLst>
          </p:cNvPr>
          <p:cNvGraphicFramePr>
            <a:graphicFrameLocks noGrp="1"/>
          </p:cNvGraphicFramePr>
          <p:nvPr>
            <p:extLst>
              <p:ext uri="{D42A27DB-BD31-4B8C-83A1-F6EECF244321}">
                <p14:modId xmlns:p14="http://schemas.microsoft.com/office/powerpoint/2010/main" val="3686008623"/>
              </p:ext>
            </p:extLst>
          </p:nvPr>
        </p:nvGraphicFramePr>
        <p:xfrm>
          <a:off x="457200" y="304801"/>
          <a:ext cx="8305800" cy="5154041"/>
        </p:xfrm>
        <a:graphic>
          <a:graphicData uri="http://schemas.openxmlformats.org/drawingml/2006/table">
            <a:tbl>
              <a:tblPr firstRow="1" firstCol="1" bandRow="1"/>
              <a:tblGrid>
                <a:gridCol w="8305800">
                  <a:extLst>
                    <a:ext uri="{9D8B030D-6E8A-4147-A177-3AD203B41FA5}">
                      <a16:colId xmlns:a16="http://schemas.microsoft.com/office/drawing/2014/main" val="4162201914"/>
                    </a:ext>
                  </a:extLst>
                </a:gridCol>
              </a:tblGrid>
              <a:tr h="3767328">
                <a:tc>
                  <a:txBody>
                    <a:bodyPr/>
                    <a:lstStyle/>
                    <a:p>
                      <a:pPr algn="just">
                        <a:lnSpc>
                          <a:spcPct val="106000"/>
                        </a:lnSpc>
                        <a:spcAft>
                          <a:spcPts val="0"/>
                        </a:spcAft>
                      </a:pPr>
                      <a:r>
                        <a:rPr lang="pt-BR" sz="2000" b="1" i="1" dirty="0">
                          <a:effectLst/>
                          <a:latin typeface="Times New Roman" panose="02020603050405020304" pitchFamily="18" charset="0"/>
                          <a:ea typeface="Times New Roman" panose="02020603050405020304" pitchFamily="18" charset="0"/>
                          <a:cs typeface="Times New Roman" panose="02020603050405020304" pitchFamily="18" charset="0"/>
                        </a:rPr>
                        <a:t>AVALIAÇÃO:</a:t>
                      </a:r>
                    </a:p>
                    <a:p>
                      <a:pPr algn="just">
                        <a:lnSpc>
                          <a:spcPct val="106000"/>
                        </a:lnSpc>
                        <a:spcAft>
                          <a:spcPts val="0"/>
                        </a:spcAft>
                      </a:pPr>
                      <a:endParaRPr lang="pt-BR" sz="20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6000"/>
                        </a:lnSpc>
                        <a:spcAft>
                          <a:spcPts val="0"/>
                        </a:spcAft>
                      </a:pPr>
                      <a:r>
                        <a:rPr lang="pt-BR" sz="2000" dirty="0">
                          <a:effectLst/>
                          <a:latin typeface="Times New Roman" panose="02020603050405020304" pitchFamily="18" charset="0"/>
                          <a:ea typeface="Times New Roman" panose="02020603050405020304" pitchFamily="18" charset="0"/>
                          <a:cs typeface="Times New Roman" panose="02020603050405020304" pitchFamily="18" charset="0"/>
                        </a:rPr>
                        <a:t>Ocorrerá de forma diagnóstica, através da atividade de sondagem das hipóteses de escrita.</a:t>
                      </a:r>
                      <a:endParaRPr lang="pt-BR"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6000"/>
                        </a:lnSpc>
                        <a:spcAft>
                          <a:spcPts val="0"/>
                        </a:spcAft>
                      </a:pPr>
                      <a:r>
                        <a:rPr lang="pt-BR" sz="2000" dirty="0">
                          <a:effectLst/>
                          <a:latin typeface="Times New Roman" panose="02020603050405020304" pitchFamily="18" charset="0"/>
                          <a:ea typeface="Times New Roman" panose="02020603050405020304" pitchFamily="18" charset="0"/>
                          <a:cs typeface="Times New Roman" panose="02020603050405020304" pitchFamily="18" charset="0"/>
                        </a:rPr>
                        <a:t>Processual e contínua, com acompanhamento e mediação nos agrupamentos produtivos, durante todo o processo de construção do conhecimento do SEA, direcionado à produção de palavras e frases, a partir de contextos significativos.</a:t>
                      </a:r>
                      <a:endParaRPr lang="pt-BR"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6000"/>
                        </a:lnSpc>
                        <a:spcAft>
                          <a:spcPts val="0"/>
                        </a:spcAft>
                      </a:pPr>
                      <a:r>
                        <a:rPr lang="pt-BR" sz="2000" dirty="0">
                          <a:effectLst/>
                          <a:latin typeface="Times New Roman" panose="02020603050405020304" pitchFamily="18" charset="0"/>
                          <a:ea typeface="Times New Roman" panose="02020603050405020304" pitchFamily="18" charset="0"/>
                          <a:cs typeface="Times New Roman" panose="02020603050405020304" pitchFamily="18" charset="0"/>
                        </a:rPr>
                        <a:t>Também, somativa, nas atividades de produção escrita e reflexão, com intuito de sondagem dos níveis de aprofundamento dos conhecimentos relativos a produção textual.</a:t>
                      </a:r>
                      <a:endParaRPr lang="pt-BR"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6000"/>
                        </a:lnSpc>
                        <a:spcAft>
                          <a:spcPts val="0"/>
                        </a:spcAft>
                      </a:pPr>
                      <a:r>
                        <a:rPr lang="pt-BR" sz="2000" dirty="0">
                          <a:effectLst/>
                          <a:latin typeface="Times New Roman" panose="02020603050405020304" pitchFamily="18" charset="0"/>
                          <a:ea typeface="Times New Roman" panose="02020603050405020304" pitchFamily="18" charset="0"/>
                          <a:cs typeface="Times New Roman" panose="02020603050405020304" pitchFamily="18" charset="0"/>
                        </a:rPr>
                        <a:t>Ainda, será focado a predisposição motivacional, afetiva e cooperativa do(a) estudante neste contexto pedagógico.</a:t>
                      </a:r>
                      <a:endParaRPr lang="pt-BR"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6000"/>
                        </a:lnSpc>
                        <a:spcAft>
                          <a:spcPts val="0"/>
                        </a:spcAft>
                      </a:pPr>
                      <a:r>
                        <a:rPr lang="pt-BR" sz="2000" dirty="0">
                          <a:effectLst/>
                          <a:latin typeface="Times New Roman" panose="02020603050405020304" pitchFamily="18" charset="0"/>
                          <a:ea typeface="Times New Roman" panose="02020603050405020304" pitchFamily="18" charset="0"/>
                          <a:cs typeface="Times New Roman" panose="02020603050405020304" pitchFamily="18" charset="0"/>
                        </a:rPr>
                        <a:t>Estas ações visam diagnosticar os níveis de apropriação dos conhecimentos alcançados em relação a apropriação do SEA, para possíveis redirecionamentos, objetivando a consolidação destas aprendizagens.</a:t>
                      </a:r>
                      <a:endParaRPr lang="pt-BR"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6000"/>
                        </a:lnSpc>
                        <a:spcAft>
                          <a:spcPts val="0"/>
                        </a:spcAft>
                      </a:pPr>
                      <a:r>
                        <a:rPr lang="pt-BR"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pt-B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3904497"/>
                  </a:ext>
                </a:extLst>
              </a:tr>
            </a:tbl>
          </a:graphicData>
        </a:graphic>
      </p:graphicFrame>
    </p:spTree>
    <p:extLst>
      <p:ext uri="{BB962C8B-B14F-4D97-AF65-F5344CB8AC3E}">
        <p14:creationId xmlns:p14="http://schemas.microsoft.com/office/powerpoint/2010/main" val="2284716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609600" y="685800"/>
            <a:ext cx="7924800" cy="5648982"/>
          </a:xfrm>
          <a:prstGeom prst="rect">
            <a:avLst/>
          </a:prstGeom>
        </p:spPr>
        <p:txBody>
          <a:bodyPr vert="horz" wrap="square" lIns="0" tIns="107950" rIns="0" bIns="0" rtlCol="0">
            <a:spAutoFit/>
          </a:bodyPr>
          <a:lstStyle/>
          <a:p>
            <a:pPr marL="12700" algn="ctr">
              <a:lnSpc>
                <a:spcPct val="100000"/>
              </a:lnSpc>
              <a:spcBef>
                <a:spcPts val="850"/>
              </a:spcBef>
            </a:pPr>
            <a:r>
              <a:rPr lang="pt-BR"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HETEROGENEIDADE!!!</a:t>
            </a:r>
            <a:br>
              <a:rPr lang="pt-BR"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br>
              <a:rPr lang="pt-BR"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PROBLEMA </a:t>
            </a:r>
            <a:br>
              <a:rPr lang="pt-BR"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OU </a:t>
            </a:r>
            <a:br>
              <a:rPr lang="pt-BR"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RIQUEZA ? </a:t>
            </a:r>
            <a:br>
              <a:rPr lang="pt-BR" sz="6000" spc="-25" dirty="0"/>
            </a:br>
            <a:endParaRPr sz="6000" dirty="0"/>
          </a:p>
        </p:txBody>
      </p:sp>
    </p:spTree>
    <p:extLst>
      <p:ext uri="{BB962C8B-B14F-4D97-AF65-F5344CB8AC3E}">
        <p14:creationId xmlns:p14="http://schemas.microsoft.com/office/powerpoint/2010/main" val="37116661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07F9547E-B479-43B0-8C94-7953F05695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2" y="-114300"/>
            <a:ext cx="9146931" cy="7086600"/>
          </a:xfrm>
          <a:prstGeom prst="rect">
            <a:avLst/>
          </a:prstGeom>
        </p:spPr>
      </p:pic>
      <p:graphicFrame>
        <p:nvGraphicFramePr>
          <p:cNvPr id="2" name="Tabela 1">
            <a:extLst>
              <a:ext uri="{FF2B5EF4-FFF2-40B4-BE49-F238E27FC236}">
                <a16:creationId xmlns:a16="http://schemas.microsoft.com/office/drawing/2014/main" id="{3ADE7DAF-6777-4D77-B23D-5DE2A74296C6}"/>
              </a:ext>
            </a:extLst>
          </p:cNvPr>
          <p:cNvGraphicFramePr>
            <a:graphicFrameLocks noGrp="1"/>
          </p:cNvGraphicFramePr>
          <p:nvPr>
            <p:extLst>
              <p:ext uri="{D42A27DB-BD31-4B8C-83A1-F6EECF244321}">
                <p14:modId xmlns:p14="http://schemas.microsoft.com/office/powerpoint/2010/main" val="3186580390"/>
              </p:ext>
            </p:extLst>
          </p:nvPr>
        </p:nvGraphicFramePr>
        <p:xfrm>
          <a:off x="609600" y="1143000"/>
          <a:ext cx="8077200" cy="2560257"/>
        </p:xfrm>
        <a:graphic>
          <a:graphicData uri="http://schemas.openxmlformats.org/drawingml/2006/table">
            <a:tbl>
              <a:tblPr firstRow="1" firstCol="1" bandRow="1"/>
              <a:tblGrid>
                <a:gridCol w="8077200">
                  <a:extLst>
                    <a:ext uri="{9D8B030D-6E8A-4147-A177-3AD203B41FA5}">
                      <a16:colId xmlns:a16="http://schemas.microsoft.com/office/drawing/2014/main" val="3265867095"/>
                    </a:ext>
                  </a:extLst>
                </a:gridCol>
              </a:tblGrid>
              <a:tr h="0">
                <a:tc>
                  <a:txBody>
                    <a:bodyPr/>
                    <a:lstStyle/>
                    <a:p>
                      <a:pPr algn="just">
                        <a:lnSpc>
                          <a:spcPct val="106000"/>
                        </a:lnSpc>
                        <a:spcAft>
                          <a:spcPts val="0"/>
                        </a:spcAft>
                      </a:pPr>
                      <a:r>
                        <a:rPr lang="pt-BR" sz="3200" b="1" i="1" dirty="0">
                          <a:effectLst/>
                          <a:latin typeface="Times New Roman" panose="02020603050405020304" pitchFamily="18" charset="0"/>
                          <a:ea typeface="Times New Roman" panose="02020603050405020304" pitchFamily="18" charset="0"/>
                          <a:cs typeface="Times New Roman" panose="02020603050405020304" pitchFamily="18" charset="0"/>
                        </a:rPr>
                        <a:t>RECURSOS:</a:t>
                      </a:r>
                    </a:p>
                    <a:p>
                      <a:pPr algn="just">
                        <a:lnSpc>
                          <a:spcPct val="106000"/>
                        </a:lnSpc>
                        <a:spcAft>
                          <a:spcPts val="0"/>
                        </a:spcAft>
                      </a:pPr>
                      <a:endParaRPr lang="pt-BR"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6000"/>
                        </a:lnSpc>
                        <a:spcAft>
                          <a:spcPts val="0"/>
                        </a:spcAft>
                      </a:pPr>
                      <a:r>
                        <a:rPr lang="pt-BR" sz="3200" dirty="0">
                          <a:effectLst/>
                          <a:latin typeface="Times New Roman" panose="02020603050405020304" pitchFamily="18" charset="0"/>
                          <a:ea typeface="Times New Roman" panose="02020603050405020304" pitchFamily="18" charset="0"/>
                          <a:cs typeface="Times New Roman" panose="02020603050405020304" pitchFamily="18" charset="0"/>
                        </a:rPr>
                        <a:t>Sala de aula; auditório; retroprojetor; notebook, folhas A4 impressas e o livro de literatura Monstruosidades.</a:t>
                      </a:r>
                      <a:endParaRPr lang="pt-BR"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1613800"/>
                  </a:ext>
                </a:extLst>
              </a:tr>
            </a:tbl>
          </a:graphicData>
        </a:graphic>
      </p:graphicFrame>
    </p:spTree>
    <p:extLst>
      <p:ext uri="{BB962C8B-B14F-4D97-AF65-F5344CB8AC3E}">
        <p14:creationId xmlns:p14="http://schemas.microsoft.com/office/powerpoint/2010/main" val="21597247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419100" y="1066800"/>
            <a:ext cx="8305800" cy="5094985"/>
          </a:xfrm>
          <a:prstGeom prst="rect">
            <a:avLst/>
          </a:prstGeom>
        </p:spPr>
        <p:txBody>
          <a:bodyPr vert="horz" wrap="square" lIns="0" tIns="107950" rIns="0" bIns="0" rtlCol="0">
            <a:spAutoFit/>
          </a:bodyPr>
          <a:lstStyle/>
          <a:p>
            <a:pPr marL="12700" algn="ctr">
              <a:lnSpc>
                <a:spcPct val="100000"/>
              </a:lnSpc>
              <a:spcBef>
                <a:spcPts val="850"/>
              </a:spcBef>
            </a:pPr>
            <a:r>
              <a:rPr lang="pt-BR"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EM TRIOS, PRODUZA UM BREVE PLANO DE AULA COM ATIVIDADES COM AGRUPAMENTOS PRODUTIVOS</a:t>
            </a:r>
            <a:br>
              <a:rPr lang="pt-BR"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endParaRPr lang="pt-BR"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8889789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CCD3EF14-5098-469E-8CBF-2B6B3A8379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196650"/>
            <a:ext cx="4571447" cy="6464700"/>
          </a:xfrm>
          <a:prstGeom prst="rect">
            <a:avLst/>
          </a:prstGeom>
        </p:spPr>
      </p:pic>
    </p:spTree>
    <p:extLst>
      <p:ext uri="{BB962C8B-B14F-4D97-AF65-F5344CB8AC3E}">
        <p14:creationId xmlns:p14="http://schemas.microsoft.com/office/powerpoint/2010/main" val="39045229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81000" y="0"/>
            <a:ext cx="7315200" cy="724557"/>
          </a:xfrm>
          <a:prstGeom prst="rect">
            <a:avLst/>
          </a:prstGeom>
        </p:spPr>
        <p:txBody>
          <a:bodyPr vert="horz" wrap="square" lIns="0" tIns="107950" rIns="0" bIns="0" rtlCol="0">
            <a:spAutoFit/>
          </a:bodyPr>
          <a:lstStyle/>
          <a:p>
            <a:pPr marL="12700">
              <a:lnSpc>
                <a:spcPct val="100000"/>
              </a:lnSpc>
              <a:spcBef>
                <a:spcPts val="850"/>
              </a:spcBef>
            </a:pPr>
            <a:r>
              <a:rPr lang="pt-BR"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BIBLIOGRAFIA: </a:t>
            </a:r>
            <a:endParaRPr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5" name="CaixaDeTexto 4">
            <a:extLst>
              <a:ext uri="{FF2B5EF4-FFF2-40B4-BE49-F238E27FC236}">
                <a16:creationId xmlns:a16="http://schemas.microsoft.com/office/drawing/2014/main" id="{BDD1F41E-2222-4E2B-9D50-E2B6AF3E60B9}"/>
              </a:ext>
            </a:extLst>
          </p:cNvPr>
          <p:cNvSpPr txBox="1"/>
          <p:nvPr/>
        </p:nvSpPr>
        <p:spPr>
          <a:xfrm>
            <a:off x="304800" y="876957"/>
            <a:ext cx="8610600" cy="6278642"/>
          </a:xfrm>
          <a:prstGeom prst="rect">
            <a:avLst/>
          </a:prstGeom>
          <a:noFill/>
        </p:spPr>
        <p:txBody>
          <a:bodyPr wrap="square" rtlCol="0">
            <a:spAutoFit/>
          </a:bodyPr>
          <a:lstStyle/>
          <a:p>
            <a:pPr lvl="0" algn="just"/>
            <a:r>
              <a:rPr lang="pt-BR" dirty="0">
                <a:solidFill>
                  <a:srgbClr val="1F497D">
                    <a:lumMod val="75000"/>
                  </a:srgbClr>
                </a:solidFill>
              </a:rPr>
              <a:t>BRASIL, Secretaria de Educação Básica. Diretoria de Apoio à Gestão Educacional. Pacto Nacional pela Alfabetização na Idade Certa. Caderno ano 3 unidade 7 – A heterogeneidade em sala de aula e a Diversificação das atividades - Brasília: MEC, SEB, 2012.</a:t>
            </a:r>
          </a:p>
          <a:p>
            <a:pPr lvl="0" algn="just"/>
            <a:endParaRPr lang="pt-BR" dirty="0">
              <a:solidFill>
                <a:srgbClr val="1F497D">
                  <a:lumMod val="75000"/>
                </a:srgbClr>
              </a:solidFill>
            </a:endParaRPr>
          </a:p>
          <a:p>
            <a:pPr lvl="0" algn="just"/>
            <a:r>
              <a:rPr lang="pt-BR" dirty="0"/>
              <a:t>Proposta Curricular da Rede Municipal de Ensino de Florianópolis 2016.     </a:t>
            </a:r>
            <a:r>
              <a:rPr lang="pt-BR" sz="1200" dirty="0">
                <a:hlinkClick r:id="rId2"/>
              </a:rPr>
              <a:t>http://www.pmf.sc.gov.br/arquivos/arquivos/pdf/23_06_2017_11.13.21.b097b0d2d26a f5819c89e809f8f527a2.pdf</a:t>
            </a:r>
            <a:endParaRPr lang="pt-BR" sz="1200" dirty="0"/>
          </a:p>
          <a:p>
            <a:pPr algn="just"/>
            <a:endParaRPr lang="pt-BR" dirty="0"/>
          </a:p>
          <a:p>
            <a:pPr algn="just"/>
            <a:r>
              <a:rPr lang="pt-BR" dirty="0">
                <a:solidFill>
                  <a:schemeClr val="tx2">
                    <a:lumMod val="75000"/>
                  </a:schemeClr>
                </a:solidFill>
              </a:rPr>
              <a:t>A Formação Social da Mente, Lev </a:t>
            </a:r>
            <a:r>
              <a:rPr lang="pt-BR" dirty="0" err="1">
                <a:solidFill>
                  <a:schemeClr val="tx2">
                    <a:lumMod val="75000"/>
                  </a:schemeClr>
                </a:solidFill>
              </a:rPr>
              <a:t>Vigotski</a:t>
            </a:r>
            <a:r>
              <a:rPr lang="pt-BR" dirty="0">
                <a:solidFill>
                  <a:schemeClr val="tx2">
                    <a:lumMod val="75000"/>
                  </a:schemeClr>
                </a:solidFill>
              </a:rPr>
              <a:t>, 224 págs., Ed. Martins Fontes.</a:t>
            </a:r>
          </a:p>
          <a:p>
            <a:pPr algn="just"/>
            <a:endParaRPr lang="pt-BR" dirty="0"/>
          </a:p>
          <a:p>
            <a:pPr algn="just"/>
            <a:r>
              <a:rPr lang="pt-BR" dirty="0"/>
              <a:t>Aprendizagem Escolar e Construção do Conhecimento, César Coll, 160 págs., Ed. Artmed.</a:t>
            </a:r>
          </a:p>
          <a:p>
            <a:pPr algn="just"/>
            <a:endParaRPr lang="pt-BR" dirty="0">
              <a:solidFill>
                <a:schemeClr val="tx2">
                  <a:lumMod val="75000"/>
                </a:schemeClr>
              </a:solidFill>
            </a:endParaRPr>
          </a:p>
          <a:p>
            <a:pPr algn="just"/>
            <a:r>
              <a:rPr lang="pt-BR" dirty="0">
                <a:solidFill>
                  <a:schemeClr val="tx2">
                    <a:lumMod val="75000"/>
                  </a:schemeClr>
                </a:solidFill>
              </a:rPr>
              <a:t>Desenvolvimento da Inteligência e Interação Social, Anne Nelly </a:t>
            </a:r>
            <a:r>
              <a:rPr lang="pt-BR" dirty="0" err="1">
                <a:solidFill>
                  <a:schemeClr val="tx2">
                    <a:lumMod val="75000"/>
                  </a:schemeClr>
                </a:solidFill>
              </a:rPr>
              <a:t>Perret</a:t>
            </a:r>
            <a:r>
              <a:rPr lang="pt-BR" dirty="0">
                <a:solidFill>
                  <a:schemeClr val="tx2">
                    <a:lumMod val="75000"/>
                  </a:schemeClr>
                </a:solidFill>
              </a:rPr>
              <a:t>-Clermont, 414 págs., Ed. Instituto Piaget.</a:t>
            </a:r>
          </a:p>
          <a:p>
            <a:pPr algn="just"/>
            <a:endParaRPr lang="pt-BR" dirty="0"/>
          </a:p>
          <a:p>
            <a:pPr algn="just"/>
            <a:r>
              <a:rPr lang="pt-BR" dirty="0"/>
              <a:t>O Trabalho em Pequenos Grupos na Sala de Aula, Joan </a:t>
            </a:r>
            <a:r>
              <a:rPr lang="pt-BR" dirty="0" err="1"/>
              <a:t>Bonals</a:t>
            </a:r>
            <a:r>
              <a:rPr lang="pt-BR" dirty="0"/>
              <a:t>, 184 págs., Ed. Artmed.</a:t>
            </a:r>
          </a:p>
          <a:p>
            <a:pPr algn="just"/>
            <a:endParaRPr lang="pt-BR" dirty="0"/>
          </a:p>
          <a:p>
            <a:pPr algn="just"/>
            <a:r>
              <a:rPr lang="pt-BR" dirty="0">
                <a:solidFill>
                  <a:schemeClr val="accent1">
                    <a:lumMod val="50000"/>
                  </a:schemeClr>
                </a:solidFill>
              </a:rPr>
              <a:t>SÃO PAULO, Centro de Ensino Fundamental dos Anos Iniciais – CEFAI. A organização dos alunos para as situações de recuperação das aprendizagens: uma conversa sobre agrupamentos produtivos em sala de aula.</a:t>
            </a:r>
            <a:br>
              <a:rPr lang="pt-BR" dirty="0">
                <a:solidFill>
                  <a:schemeClr val="accent1">
                    <a:lumMod val="50000"/>
                  </a:schemeClr>
                </a:solidFill>
              </a:rPr>
            </a:br>
            <a:r>
              <a:rPr lang="pt-BR" sz="1500" dirty="0">
                <a:hlinkClick r:id="rId3"/>
              </a:rPr>
              <a:t>https://drive.google.com/file/d/1_iXTim4C3lznzC5Z13uq3Z1I9aKJn8Bx/view?usp=sharing</a:t>
            </a:r>
            <a:endParaRPr lang="pt-BR" sz="1500" dirty="0"/>
          </a:p>
          <a:p>
            <a:pPr algn="just"/>
            <a:endParaRPr lang="pt-BR" sz="1500" dirty="0"/>
          </a:p>
          <a:p>
            <a:pPr algn="just"/>
            <a:endParaRPr lang="pt-BR" dirty="0">
              <a:solidFill>
                <a:schemeClr val="tx2">
                  <a:lumMod val="75000"/>
                </a:schemeClr>
              </a:solidFill>
            </a:endParaRPr>
          </a:p>
        </p:txBody>
      </p:sp>
    </p:spTree>
    <p:extLst>
      <p:ext uri="{BB962C8B-B14F-4D97-AF65-F5344CB8AC3E}">
        <p14:creationId xmlns:p14="http://schemas.microsoft.com/office/powerpoint/2010/main" val="26922878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a:extLst>
              <a:ext uri="{FF2B5EF4-FFF2-40B4-BE49-F238E27FC236}">
                <a16:creationId xmlns:a16="http://schemas.microsoft.com/office/drawing/2014/main" id="{CA25167E-D973-45CD-A555-D2014EBC6F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216" y="133350"/>
            <a:ext cx="8809567" cy="6572250"/>
          </a:xfrm>
        </p:spPr>
      </p:pic>
    </p:spTree>
    <p:extLst>
      <p:ext uri="{BB962C8B-B14F-4D97-AF65-F5344CB8AC3E}">
        <p14:creationId xmlns:p14="http://schemas.microsoft.com/office/powerpoint/2010/main" val="34498135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a:extLst>
              <a:ext uri="{FF2B5EF4-FFF2-40B4-BE49-F238E27FC236}">
                <a16:creationId xmlns:a16="http://schemas.microsoft.com/office/drawing/2014/main" id="{97714B40-FF9D-403C-BC56-925B9B16DB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11211"/>
            <a:ext cx="8805333" cy="6553200"/>
          </a:xfrm>
        </p:spPr>
      </p:pic>
    </p:spTree>
    <p:extLst>
      <p:ext uri="{BB962C8B-B14F-4D97-AF65-F5344CB8AC3E}">
        <p14:creationId xmlns:p14="http://schemas.microsoft.com/office/powerpoint/2010/main" val="3444941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81000" y="228600"/>
            <a:ext cx="8534400" cy="5464316"/>
          </a:xfrm>
          <a:prstGeom prst="rect">
            <a:avLst/>
          </a:prstGeom>
        </p:spPr>
        <p:txBody>
          <a:bodyPr vert="horz" wrap="square" lIns="0" tIns="107950" rIns="0" bIns="0" rtlCol="0">
            <a:spAutoFit/>
          </a:bodyPr>
          <a:lstStyle/>
          <a:p>
            <a:pPr marL="12700">
              <a:lnSpc>
                <a:spcPct val="100000"/>
              </a:lnSpc>
              <a:spcBef>
                <a:spcPts val="850"/>
              </a:spcBef>
            </a:pPr>
            <a:br>
              <a:rPr lang="pt-BR"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 HETEROGENEIDADE NO PROCESSO DE ALFABETIZAÇÃO: DIFERENTES CONHECIMENTOS, DIFERENTES ATENDIMENTOS</a:t>
            </a:r>
            <a:br>
              <a:rPr lang="pt-BR"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ALEXSANDRO DA SILVA</a:t>
            </a:r>
            <a:br>
              <a:rPr lang="pt-BR" sz="2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br>
              <a:rPr lang="pt-BR"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pt-BR" sz="2800" b="1" dirty="0">
                <a:ln w="9525">
                  <a:solidFill>
                    <a:schemeClr val="bg1"/>
                  </a:solidFill>
                  <a:prstDash val="solid"/>
                </a:ln>
                <a:solidFill>
                  <a:schemeClr val="tx1"/>
                </a:solidFill>
                <a:effectLst>
                  <a:outerShdw blurRad="12700" dist="38100" dir="2700000" algn="tl" rotWithShape="0">
                    <a:schemeClr val="bg1">
                      <a:lumMod val="50000"/>
                    </a:schemeClr>
                  </a:outerShdw>
                </a:effectLst>
              </a:rPr>
              <a:t>Os alunos agrupados em uma mesma sala de aula, apesar de terem, geralmente, a mesma idade ou idade próximas, não aprendem as mesmas coisas, da mesma maneira e no mesmo momento. A heterogeneidade de</a:t>
            </a:r>
            <a:br>
              <a:rPr lang="pt-BR" sz="2800" b="1" dirty="0">
                <a:ln w="9525">
                  <a:solidFill>
                    <a:schemeClr val="bg1"/>
                  </a:solidFill>
                  <a:prstDash val="solid"/>
                </a:ln>
                <a:solidFill>
                  <a:schemeClr val="tx1"/>
                </a:solidFill>
                <a:effectLst>
                  <a:outerShdw blurRad="12700" dist="38100" dir="2700000" algn="tl" rotWithShape="0">
                    <a:schemeClr val="bg1">
                      <a:lumMod val="50000"/>
                    </a:schemeClr>
                  </a:outerShdw>
                </a:effectLst>
              </a:rPr>
            </a:br>
            <a:r>
              <a:rPr lang="pt-BR" sz="2800" b="1" dirty="0">
                <a:ln w="9525">
                  <a:solidFill>
                    <a:schemeClr val="bg1"/>
                  </a:solidFill>
                  <a:prstDash val="solid"/>
                </a:ln>
                <a:solidFill>
                  <a:schemeClr val="tx1"/>
                </a:solidFill>
                <a:effectLst>
                  <a:outerShdw blurRad="12700" dist="38100" dir="2700000" algn="tl" rotWithShape="0">
                    <a:schemeClr val="bg1">
                      <a:lumMod val="50000"/>
                    </a:schemeClr>
                  </a:outerShdw>
                </a:effectLst>
              </a:rPr>
              <a:t>conhecimentos dos alunos de uma mesma turma ou de turmas diferentes é, portanto, natural e inevitável, </a:t>
            </a:r>
            <a:r>
              <a:rPr lang="pt-BR" sz="2800" b="1" dirty="0">
                <a:ln w="9525">
                  <a:solidFill>
                    <a:schemeClr val="bg1"/>
                  </a:solidFill>
                  <a:prstDash val="solid"/>
                </a:ln>
                <a:solidFill>
                  <a:srgbClr val="FF0000"/>
                </a:solidFill>
                <a:effectLst>
                  <a:outerShdw blurRad="12700" dist="38100" dir="2700000" algn="tl" rotWithShape="0">
                    <a:schemeClr val="bg1">
                      <a:lumMod val="50000"/>
                    </a:schemeClr>
                  </a:outerShdw>
                </a:effectLst>
              </a:rPr>
              <a:t>não devendo ser vista de maneira negativa.</a:t>
            </a:r>
            <a:br>
              <a:rPr lang="pt-BR" sz="2800" b="1" dirty="0">
                <a:ln w="9525">
                  <a:solidFill>
                    <a:schemeClr val="bg1"/>
                  </a:solidFill>
                  <a:prstDash val="solid"/>
                </a:ln>
                <a:solidFill>
                  <a:schemeClr val="tx1"/>
                </a:solidFill>
                <a:effectLst>
                  <a:outerShdw blurRad="12700" dist="38100" dir="2700000" algn="tl" rotWithShape="0">
                    <a:schemeClr val="bg1">
                      <a:lumMod val="50000"/>
                    </a:schemeClr>
                  </a:outerShdw>
                </a:effectLst>
              </a:rPr>
            </a:br>
            <a:endParaRPr sz="2800" dirty="0"/>
          </a:p>
        </p:txBody>
      </p:sp>
    </p:spTree>
    <p:extLst>
      <p:ext uri="{BB962C8B-B14F-4D97-AF65-F5344CB8AC3E}">
        <p14:creationId xmlns:p14="http://schemas.microsoft.com/office/powerpoint/2010/main" val="1517274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BDD1F41E-2222-4E2B-9D50-E2B6AF3E60B9}"/>
              </a:ext>
            </a:extLst>
          </p:cNvPr>
          <p:cNvSpPr txBox="1"/>
          <p:nvPr/>
        </p:nvSpPr>
        <p:spPr>
          <a:xfrm>
            <a:off x="802004" y="382012"/>
            <a:ext cx="7539991" cy="6093976"/>
          </a:xfrm>
          <a:prstGeom prst="rect">
            <a:avLst/>
          </a:prstGeom>
          <a:noFill/>
        </p:spPr>
        <p:txBody>
          <a:bodyPr wrap="square" rtlCol="0">
            <a:spAutoFit/>
          </a:bodyPr>
          <a:lstStyle/>
          <a:p>
            <a:pPr algn="just"/>
            <a:r>
              <a:rPr lang="pt-BR" sz="3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O trabalho com os </a:t>
            </a:r>
            <a:r>
              <a:rPr lang="pt-BR" sz="3000" b="1" u="sng"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agrupamentos produtivos </a:t>
            </a:r>
            <a:r>
              <a:rPr lang="pt-BR" sz="3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considera que os alunos têm </a:t>
            </a:r>
            <a:r>
              <a:rPr lang="pt-BR" sz="3000" b="1" i="1" u="sng"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saberes diferentes </a:t>
            </a:r>
            <a:r>
              <a:rPr lang="pt-BR" sz="3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e pressupõe um trabalho em um sistema de ensino que possibilite que esses saberes sejam compartilhados, discutidos, confrontados, modificados, e que, ao mesmo tempo, possam trocar seus saberes relacionados aos conteúdos. Como ainda pensar em estratégias para a resolução da situação problema demandada pelo professor, analisar os diferentes pontos de vista para realizar generalizações e negociar em um acordo que represente o grupo.</a:t>
            </a:r>
          </a:p>
        </p:txBody>
      </p:sp>
    </p:spTree>
    <p:extLst>
      <p:ext uri="{BB962C8B-B14F-4D97-AF65-F5344CB8AC3E}">
        <p14:creationId xmlns:p14="http://schemas.microsoft.com/office/powerpoint/2010/main" val="2110269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BBE607DA-76A9-48B4-ADEE-5D58E83C6EC1}"/>
              </a:ext>
            </a:extLst>
          </p:cNvPr>
          <p:cNvSpPr>
            <a:spLocks noGrp="1"/>
          </p:cNvSpPr>
          <p:nvPr>
            <p:ph type="title"/>
          </p:nvPr>
        </p:nvSpPr>
        <p:spPr>
          <a:xfrm>
            <a:off x="495300" y="457200"/>
            <a:ext cx="8153400" cy="6586418"/>
          </a:xfrm>
        </p:spPr>
        <p:txBody>
          <a:bodyPr>
            <a:normAutofit fontScale="90000"/>
          </a:bodyPr>
          <a:lstStyle/>
          <a:p>
            <a:pPr algn="just"/>
            <a:r>
              <a:rPr lang="pt-BR" sz="3400" b="1" dirty="0">
                <a:ln w="9525">
                  <a:solidFill>
                    <a:schemeClr val="bg1"/>
                  </a:solidFill>
                  <a:prstDash val="solid"/>
                </a:ln>
                <a:solidFill>
                  <a:schemeClr val="tx1"/>
                </a:solidFill>
                <a:effectLst>
                  <a:outerShdw blurRad="12700" dist="38100" dir="2700000" algn="tl" rotWithShape="0">
                    <a:schemeClr val="bg1">
                      <a:lumMod val="50000"/>
                    </a:schemeClr>
                  </a:outerShdw>
                </a:effectLst>
              </a:rPr>
              <a:t>César COLL diferencia dois mecanismos </a:t>
            </a:r>
            <a:br>
              <a:rPr lang="pt-BR" sz="3400" b="1" dirty="0">
                <a:ln w="9525">
                  <a:solidFill>
                    <a:schemeClr val="bg1"/>
                  </a:solidFill>
                  <a:prstDash val="solid"/>
                </a:ln>
                <a:solidFill>
                  <a:schemeClr val="tx1"/>
                </a:solidFill>
                <a:effectLst>
                  <a:outerShdw blurRad="12700" dist="38100" dir="2700000" algn="tl" rotWithShape="0">
                    <a:schemeClr val="bg1">
                      <a:lumMod val="50000"/>
                    </a:schemeClr>
                  </a:outerShdw>
                </a:effectLst>
              </a:rPr>
            </a:br>
            <a:r>
              <a:rPr lang="pt-BR" sz="3400" b="1" dirty="0">
                <a:ln w="9525">
                  <a:solidFill>
                    <a:schemeClr val="bg1"/>
                  </a:solidFill>
                  <a:prstDash val="solid"/>
                </a:ln>
                <a:solidFill>
                  <a:schemeClr val="tx1"/>
                </a:solidFill>
                <a:effectLst>
                  <a:outerShdw blurRad="12700" dist="38100" dir="2700000" algn="tl" rotWithShape="0">
                    <a:schemeClr val="bg1">
                      <a:lumMod val="50000"/>
                    </a:schemeClr>
                  </a:outerShdw>
                </a:effectLst>
              </a:rPr>
              <a:t>de influência do educador; as situações de:</a:t>
            </a:r>
            <a:br>
              <a:rPr lang="pt-BR" sz="3400" b="1" dirty="0">
                <a:ln w="9525">
                  <a:solidFill>
                    <a:schemeClr val="bg1"/>
                  </a:solidFill>
                  <a:prstDash val="solid"/>
                </a:ln>
                <a:solidFill>
                  <a:schemeClr val="tx1"/>
                </a:solidFill>
                <a:effectLst>
                  <a:outerShdw blurRad="12700" dist="38100" dir="2700000" algn="tl" rotWithShape="0">
                    <a:schemeClr val="bg1">
                      <a:lumMod val="50000"/>
                    </a:schemeClr>
                  </a:outerShdw>
                </a:effectLst>
              </a:rPr>
            </a:br>
            <a:br>
              <a:rPr lang="pt-BR" sz="3600" b="1" dirty="0">
                <a:ln w="9525">
                  <a:solidFill>
                    <a:schemeClr val="bg1"/>
                  </a:solidFill>
                  <a:prstDash val="solid"/>
                </a:ln>
                <a:solidFill>
                  <a:schemeClr val="tx1"/>
                </a:solidFill>
                <a:effectLst>
                  <a:outerShdw blurRad="12700" dist="38100" dir="2700000" algn="tl" rotWithShape="0">
                    <a:schemeClr val="bg1">
                      <a:lumMod val="50000"/>
                    </a:schemeClr>
                  </a:outerShdw>
                </a:effectLst>
              </a:rPr>
            </a:br>
            <a:r>
              <a:rPr lang="pt-BR" sz="3600" b="1" dirty="0">
                <a:ln w="9525">
                  <a:solidFill>
                    <a:schemeClr val="bg1"/>
                  </a:solidFill>
                  <a:prstDash val="solid"/>
                </a:ln>
                <a:solidFill>
                  <a:schemeClr val="tx1"/>
                </a:solidFill>
                <a:effectLst>
                  <a:outerShdw blurRad="12700" dist="38100" dir="2700000" algn="tl" rotWithShape="0">
                    <a:schemeClr val="bg1">
                      <a:lumMod val="50000"/>
                    </a:schemeClr>
                  </a:outerShdw>
                </a:effectLst>
              </a:rPr>
              <a:t>1.Construção dirigida de conhecimento: Participação coletiva da turma com a orientação docente (tradicional).							</a:t>
            </a:r>
            <a:br>
              <a:rPr lang="pt-BR" sz="3600" b="1" dirty="0">
                <a:ln w="9525">
                  <a:solidFill>
                    <a:schemeClr val="bg1"/>
                  </a:solidFill>
                  <a:prstDash val="solid"/>
                </a:ln>
                <a:solidFill>
                  <a:schemeClr val="tx1"/>
                </a:solidFill>
                <a:effectLst>
                  <a:outerShdw blurRad="12700" dist="38100" dir="2700000" algn="tl" rotWithShape="0">
                    <a:schemeClr val="bg1">
                      <a:lumMod val="50000"/>
                    </a:schemeClr>
                  </a:outerShdw>
                </a:effectLst>
              </a:rPr>
            </a:br>
            <a:r>
              <a:rPr lang="pt-BR" sz="3600" b="1" dirty="0">
                <a:ln w="9525">
                  <a:solidFill>
                    <a:schemeClr val="bg1"/>
                  </a:solidFill>
                  <a:prstDash val="solid"/>
                </a:ln>
                <a:solidFill>
                  <a:srgbClr val="FF0000"/>
                </a:solidFill>
                <a:effectLst>
                  <a:outerShdw blurRad="12700" dist="38100" dir="2700000" algn="tl" rotWithShape="0">
                    <a:schemeClr val="bg1">
                      <a:lumMod val="50000"/>
                    </a:schemeClr>
                  </a:outerShdw>
                </a:effectLst>
              </a:rPr>
              <a:t>2.Construção colaborativa: Interação entre os pares (agrupamentos produtivos).</a:t>
            </a:r>
            <a:r>
              <a:rPr lang="pt-BR" sz="36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br>
              <a:rPr lang="pt-BR" sz="3600" b="1" dirty="0">
                <a:ln w="9525">
                  <a:solidFill>
                    <a:schemeClr val="bg1"/>
                  </a:solidFill>
                  <a:prstDash val="solid"/>
                </a:ln>
                <a:solidFill>
                  <a:schemeClr val="tx1"/>
                </a:solidFill>
                <a:effectLst>
                  <a:outerShdw blurRad="12700" dist="38100" dir="2700000" algn="tl" rotWithShape="0">
                    <a:schemeClr val="bg1">
                      <a:lumMod val="50000"/>
                    </a:schemeClr>
                  </a:outerShdw>
                </a:effectLst>
              </a:rPr>
            </a:br>
            <a:br>
              <a:rPr lang="pt-BR" sz="3600" b="1" dirty="0">
                <a:ln w="9525">
                  <a:solidFill>
                    <a:schemeClr val="bg1"/>
                  </a:solidFill>
                  <a:prstDash val="solid"/>
                </a:ln>
                <a:solidFill>
                  <a:schemeClr val="tx1"/>
                </a:solidFill>
                <a:effectLst>
                  <a:outerShdw blurRad="12700" dist="38100" dir="2700000" algn="tl" rotWithShape="0">
                    <a:schemeClr val="bg1">
                      <a:lumMod val="50000"/>
                    </a:schemeClr>
                  </a:outerShdw>
                </a:effectLst>
              </a:rPr>
            </a:br>
            <a:br>
              <a:rPr lang="pt-BR" sz="3600" b="1" dirty="0">
                <a:ln w="9525">
                  <a:solidFill>
                    <a:schemeClr val="bg1"/>
                  </a:solidFill>
                  <a:prstDash val="solid"/>
                </a:ln>
                <a:solidFill>
                  <a:schemeClr val="tx1"/>
                </a:solidFill>
                <a:effectLst>
                  <a:outerShdw blurRad="12700" dist="38100" dir="2700000" algn="tl" rotWithShape="0">
                    <a:schemeClr val="bg1">
                      <a:lumMod val="50000"/>
                    </a:schemeClr>
                  </a:outerShdw>
                </a:effectLst>
              </a:rPr>
            </a:br>
            <a:endParaRPr lang="pt-BR" sz="36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769302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BBE607DA-76A9-48B4-ADEE-5D58E83C6EC1}"/>
              </a:ext>
            </a:extLst>
          </p:cNvPr>
          <p:cNvSpPr>
            <a:spLocks noGrp="1"/>
          </p:cNvSpPr>
          <p:nvPr>
            <p:ph type="title"/>
          </p:nvPr>
        </p:nvSpPr>
        <p:spPr>
          <a:xfrm>
            <a:off x="685800" y="1371600"/>
            <a:ext cx="7678419" cy="3877985"/>
          </a:xfrm>
        </p:spPr>
        <p:txBody>
          <a:bodyPr>
            <a:noAutofit/>
          </a:bodyPr>
          <a:lstStyle/>
          <a:p>
            <a:pPr algn="just"/>
            <a:r>
              <a:rPr lang="pt-BR"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Na atividade em grupo, tem lugar uma troca horizontal (aluno com aluno) e não vertical (professor com aluno). Por isso, tirar uma dúvida do grupo não significa responder às perguntas, mas levar os integrantes a relacionar conhecimentos e informações que levem à resposta.</a:t>
            </a:r>
          </a:p>
        </p:txBody>
      </p:sp>
    </p:spTree>
    <p:extLst>
      <p:ext uri="{BB962C8B-B14F-4D97-AF65-F5344CB8AC3E}">
        <p14:creationId xmlns:p14="http://schemas.microsoft.com/office/powerpoint/2010/main" val="1728943249"/>
      </p:ext>
    </p:extLst>
  </p:cSld>
  <p:clrMapOvr>
    <a:masterClrMapping/>
  </p:clrMapOvr>
</p:sld>
</file>

<file path=ppt/theme/theme1.xml><?xml version="1.0" encoding="utf-8"?>
<a:theme xmlns:a="http://schemas.openxmlformats.org/drawingml/2006/main" name="Base">
  <a:themeElements>
    <a:clrScheme name="Violeta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TM10001105[[fn=Corte]]</Template>
  <TotalTime>1762</TotalTime>
  <Words>1800</Words>
  <Application>Microsoft Office PowerPoint</Application>
  <PresentationFormat>Apresentação na tela (4:3)</PresentationFormat>
  <Paragraphs>181</Paragraphs>
  <Slides>55</Slides>
  <Notes>0</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55</vt:i4>
      </vt:variant>
    </vt:vector>
  </HeadingPairs>
  <TitlesOfParts>
    <vt:vector size="64" baseType="lpstr">
      <vt:lpstr>Arial</vt:lpstr>
      <vt:lpstr>Calibri</vt:lpstr>
      <vt:lpstr>Corbel</vt:lpstr>
      <vt:lpstr>Gill Sans MT</vt:lpstr>
      <vt:lpstr>Gisha</vt:lpstr>
      <vt:lpstr>Symbol</vt:lpstr>
      <vt:lpstr>Times New Roman</vt:lpstr>
      <vt:lpstr>Wingdings</vt:lpstr>
      <vt:lpstr>Base</vt:lpstr>
      <vt:lpstr>FORMAÇÃO PNAIC  11/04/18  </vt:lpstr>
      <vt:lpstr>TEMA DA FORMAÇÃO:  AGRUPAMENTOS PRODUTIVOS NA ALFABETIZAÇÃO   Texto enviado anterior a formação para contextualização   A ORGANIZAÇÃO DOS ALUNOS PARA AS SITUAÇÕES DE RECUPERAÇÃO DAS APRENDIZAGENS: UMA CONVERSA SOBRE AGRUPAMENTOS PRODUTIVOS EM SALA DE AULA   https://drive.google.com/file/d/1_iXTim4C3lznzC5Z13uq3Z1I9aKJn8Bx/view?usp=sharing</vt:lpstr>
      <vt:lpstr>POR QUE A NECESSIDADE  DE SE TRABALHAR COM  AGRUPAMENTOS PRODUTIVOS  NO TERCEIRO ANO ?</vt:lpstr>
      <vt:lpstr>HETEROGENEIDADE!!! </vt:lpstr>
      <vt:lpstr>HETEROGENEIDADE!!!  PROBLEMA  OU  RIQUEZA ?  </vt:lpstr>
      <vt:lpstr> A HETEROGENEIDADE NO PROCESSO DE ALFABETIZAÇÃO: DIFERENTES CONHECIMENTOS, DIFERENTES ATENDIMENTOS ALEXSANDRO DA SILVA  Os alunos agrupados em uma mesma sala de aula, apesar de terem, geralmente, a mesma idade ou idade próximas, não aprendem as mesmas coisas, da mesma maneira e no mesmo momento. A heterogeneidade de conhecimentos dos alunos de uma mesma turma ou de turmas diferentes é, portanto, natural e inevitável, não devendo ser vista de maneira negativa. </vt:lpstr>
      <vt:lpstr>Apresentação do PowerPoint</vt:lpstr>
      <vt:lpstr>César COLL diferencia dois mecanismos  de influência do educador; as situações de:  1.Construção dirigida de conhecimento: Participação coletiva da turma com a orientação docente (tradicional).        2.Construção colaborativa: Interação entre os pares (agrupamentos produtivos).               </vt:lpstr>
      <vt:lpstr>Na atividade em grupo, tem lugar uma troca horizontal (aluno com aluno) e não vertical (professor com aluno). Por isso, tirar uma dúvida do grupo não significa responder às perguntas, mas levar os integrantes a relacionar conhecimentos e informações que levem à resposta.</vt:lpstr>
      <vt:lpstr>“Segundo a educadora argentina Delia LERNER, da Faculdade de Educação da Universidade de Buenos Aires, a articulação do trabalho de grupo e individual se dá em processos complementares, uma ASCENDENTE e outro DESCENDENTE.          </vt:lpstr>
      <vt:lpstr>ASCENDENTE: Que parte de atividades individuais e avança para duplas, grupos e  culmina na turma.                  </vt:lpstr>
      <vt:lpstr> O QUE SE ENTENDE POR  AGRUPAMENTO PRODUTIVO?</vt:lpstr>
      <vt:lpstr>Apresentação do PowerPoint</vt:lpstr>
      <vt:lpstr>PAPEL DO PROFESSOR NOS AGRUPAMENTOS PRODUTIVOS</vt:lpstr>
      <vt:lpstr>NOS AGRUPAMENTOS PRODUTIVOS O PROFESSOR DEVE ATENTAR PARA:</vt:lpstr>
      <vt:lpstr>Apresentação do PowerPoint</vt:lpstr>
      <vt:lpstr>NOS AGRUPAMENTOS PRODUTIVOS O PROFESSOR DEVE ATENTAR PARA:</vt:lpstr>
      <vt:lpstr>NOS AGRUPAMENTOS PRODUTIVOS O PROFESSOR DEVE ATENTAR PARA:</vt:lpstr>
      <vt:lpstr>Favorecimento a interação entre os  alunos nas atividades em dupla</vt:lpstr>
      <vt:lpstr>Agrupamento individual ou dupla ?</vt:lpstr>
      <vt:lpstr>Apresentação do PowerPoint</vt:lpstr>
      <vt:lpstr>Se durante a atividade você perceber que somente um dos alunos trabalha e o  outro apenas está de lado, sem participar;  proponha que este último se envolva na  atividade, realizando perguntas, tais como:  Você concorda com a forma que o colega escreveu esta palavra? Você trocaria?     </vt:lpstr>
      <vt:lpstr>DESAFIOS ATITUDINAIS  NOS AGRUPAMENTOS PRODUTIVOS</vt:lpstr>
      <vt:lpstr>DESAFIOS ATITUDINAIS  NOS AGRUPAMENTOS PRODUTIVOS</vt:lpstr>
      <vt:lpstr>Apresentação do PowerPoint</vt:lpstr>
      <vt:lpstr>Apresentação do PowerPoint</vt:lpstr>
      <vt:lpstr>Apresentação do PowerPoint</vt:lpstr>
      <vt:lpstr>Apresentação do PowerPoint</vt:lpstr>
      <vt:lpstr>POSSÍVEIS AGRUPAMENTOS PARA O 3º ANO</vt:lpstr>
      <vt:lpstr>Apresentação do PowerPoint</vt:lpstr>
      <vt:lpstr>ATIVIDADES DE SONDAGEM PARA TABULAÇÃO  DE HIPÓTESES DE ESCRITA DOS ESTUDANTES DA TURMA</vt:lpstr>
      <vt:lpstr>“PARA AVALIAR TURMAS DE 3º ANO, QUANTO AO NÍVEL DE HIPÓTESE DE ESCRITA, PODE-SE FAZER:  Ditados de palavras de campos semânticos variados.  Frases ligadas a textos significativos.  </vt:lpstr>
      <vt:lpstr>DITADO DE PALAVRAS DE CAMPOS SEMÂNTICOS VARIADOS.   Escolha 10 palavras com diferentes quantidades de sílabas e algumas variações quanto às estruturas silábicas.  Ex: Campo semântico “animais”. LEÃO – GIRAFA – CACHORRO – FOCA – BALEIA – GOLFINHO – GATO – ELEFANTE – FORMIGA – HIPOPÓTAMO.  </vt:lpstr>
      <vt:lpstr>FRASES LIGADAS A TEXTOS SIGNIFICATIVOS.  Leitura a turma do livro de literatura infantil “MONSTRUOSIDADES”.                                                                                          Com autoria de Elias José e ilustrações de Jefferson Galdino. Editora Noovha America. https://drive.google.com/file/d/17vRXGvWcrn3xH1Eazmgma2ooLEFuJJgv/view?usp=sharing         Escolha uma frase do livro e dite para a turma escrevê-la individualmente. Ex:   PATETA É ABOBADO, NUNCA DIZIA, MUITO OBRIGADO! Pg. 13 do livro citado. </vt:lpstr>
      <vt:lpstr>A partir de ditados e/ou frases, pode-se construir um mapa, identificando os grupos de crianças em diferentes níveis de hipóteses de escrita. </vt:lpstr>
      <vt:lpstr>Apresentação do PowerPoint</vt:lpstr>
      <vt:lpstr>EXEMPLOS DE ATIVIDADES COM AGRUPAMENTOS PRODUTIVOS</vt:lpstr>
      <vt:lpstr>Apresentação do PowerPoint</vt:lpstr>
      <vt:lpstr>Apresentação do PowerPoint</vt:lpstr>
      <vt:lpstr>Apresentação do PowerPoint</vt:lpstr>
      <vt:lpstr>Apresentação do PowerPoint</vt:lpstr>
      <vt:lpstr>EXEMPLO DE UMA SEQUÊNCIA DIDÁTICA COM AGRUPAMENTOS PRODUTIVOS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EM TRIOS, PRODUZA UM BREVE PLANO DE AULA COM ATIVIDADES COM AGRUPAMENTOS PRODUTIVOS </vt:lpstr>
      <vt:lpstr>Apresentação do PowerPoint</vt:lpstr>
      <vt:lpstr>BIBLIOGRAFIA: </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ALFABETIZAÇÃO AGRUPAMENTOS PRODUTIVOS</dc:title>
  <dc:creator>User</dc:creator>
  <cp:lastModifiedBy>Gesiel Pereira da Silveira</cp:lastModifiedBy>
  <cp:revision>89</cp:revision>
  <dcterms:created xsi:type="dcterms:W3CDTF">2018-03-30T23:49:23Z</dcterms:created>
  <dcterms:modified xsi:type="dcterms:W3CDTF">2018-04-13T00:32:52Z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2016-04-26T00:00:00Z</vt:filetime>
  </property>
  <property fmtid="{D5CDD505-2E9C-101B-9397-08002B2CF9AE}" pid="3" name="Creator">
    <vt:lpwstr>pdftk 1.44 - www.pdftk.com</vt:lpwstr>
  </property>
  <property fmtid="{D5CDD505-2E9C-101B-9397-08002B2CF9AE}" pid="4" name="LastSaved">
    <vt:filetime>2018-03-30T00:00:00Z</vt:filetime>
  </property>
</Properties>
</file>