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5" r:id="rId4"/>
    <p:sldId id="257" r:id="rId5"/>
    <p:sldId id="258" r:id="rId6"/>
    <p:sldId id="259" r:id="rId7"/>
    <p:sldId id="260" r:id="rId8"/>
    <p:sldId id="261" r:id="rId9"/>
    <p:sldId id="263" r:id="rId10"/>
    <p:sldId id="262" r:id="rId11"/>
    <p:sldId id="266" r:id="rId12"/>
    <p:sldId id="274" r:id="rId13"/>
    <p:sldId id="267" r:id="rId14"/>
    <p:sldId id="264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24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727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738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7792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839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944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8702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904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967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69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880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30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54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20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29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19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846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8CB9-2B6D-456A-AECC-30C287647BC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A77D-8C2D-4731-BAA6-98EC35B05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9847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XZ4eS7ZbJl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_bQOtrHBl-eQJAwB-S9uIdl27FydDkmL/view?usp=sharin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NoUFRLc0fHzhqJ88InJIhfAyX2HRZHwa/view?usp=sharin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mRG3tj34hMBtetUZ6Ymq0Iv3u6vxaYgm/view?usp=shar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w0fXawK0IaPl33N1YwWyKA60E15t4o3A?usp=sharing" TargetMode="External"/><Relationship Id="rId2" Type="http://schemas.openxmlformats.org/officeDocument/2006/relationships/hyperlink" Target="https://drive.google.com/file/d/1MJ_X-UlVUMFzM6-OjglzyqECvjPSZjW5/view?usp=shar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HXUvwO0XHc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eY8rfjXYcx0uTcnAfp8MzJVTSDo0YwvS/view?usp=shar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20FCC9-5AC0-467B-A8E8-9B7ADAAF8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69" y="860901"/>
            <a:ext cx="9001462" cy="1525037"/>
          </a:xfrm>
        </p:spPr>
        <p:txBody>
          <a:bodyPr/>
          <a:lstStyle/>
          <a:p>
            <a:r>
              <a:rPr lang="pt-BR" dirty="0"/>
              <a:t>Formação pnaic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1B7515-A94C-4B73-BDD4-CE5CAD7EB7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leitura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DB4EFED-FA62-45D8-8D57-F845DDE7A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889" y="1810561"/>
            <a:ext cx="7094220" cy="456438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77951DFB-6761-483B-A4F2-98BB25C6C2D8}"/>
              </a:ext>
            </a:extLst>
          </p:cNvPr>
          <p:cNvSpPr txBox="1"/>
          <p:nvPr/>
        </p:nvSpPr>
        <p:spPr>
          <a:xfrm>
            <a:off x="2548890" y="5803293"/>
            <a:ext cx="4962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Formador local: prof. Gesiel P. Silveira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7571C40-E388-49C6-98F0-7D7BF41E7007}"/>
              </a:ext>
            </a:extLst>
          </p:cNvPr>
          <p:cNvSpPr txBox="1"/>
          <p:nvPr/>
        </p:nvSpPr>
        <p:spPr>
          <a:xfrm rot="5400000">
            <a:off x="1548883" y="3800365"/>
            <a:ext cx="1586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3º ano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8641641-007D-4B44-88E5-D05144283D1C}"/>
              </a:ext>
            </a:extLst>
          </p:cNvPr>
          <p:cNvSpPr txBox="1"/>
          <p:nvPr/>
        </p:nvSpPr>
        <p:spPr>
          <a:xfrm rot="5400000">
            <a:off x="8246655" y="3800364"/>
            <a:ext cx="3377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06 de junho 2018</a:t>
            </a:r>
          </a:p>
        </p:txBody>
      </p:sp>
    </p:spTree>
    <p:extLst>
      <p:ext uri="{BB962C8B-B14F-4D97-AF65-F5344CB8AC3E}">
        <p14:creationId xmlns:p14="http://schemas.microsoft.com/office/powerpoint/2010/main" val="831868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5. Momento do compartilhamento das reflexões e debate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Abrir espaço para que os subgrupos socializem suas reflexões entre si, apresentando e argumentando seus cartazes, fazendo as considerações oriundas das reflexões do texto.</a:t>
            </a:r>
          </a:p>
          <a:p>
            <a:pPr marL="0" indent="0" algn="just">
              <a:buNone/>
            </a:pPr>
            <a:r>
              <a:rPr lang="pt-BR" sz="2800" dirty="0"/>
              <a:t>Oportunizar um espaço para o debate, com formulação de perguntas, réplicas e tréplicas.</a:t>
            </a:r>
          </a:p>
        </p:txBody>
      </p:sp>
    </p:spTree>
    <p:extLst>
      <p:ext uri="{BB962C8B-B14F-4D97-AF65-F5344CB8AC3E}">
        <p14:creationId xmlns:p14="http://schemas.microsoft.com/office/powerpoint/2010/main" val="2482445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20FCC9-5AC0-467B-A8E8-9B7ADAAF8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69" y="1214438"/>
            <a:ext cx="9001462" cy="2387600"/>
          </a:xfrm>
        </p:spPr>
        <p:txBody>
          <a:bodyPr>
            <a:normAutofit fontScale="90000"/>
          </a:bodyPr>
          <a:lstStyle/>
          <a:p>
            <a:r>
              <a:rPr lang="pt-BR" sz="6000" dirty="0"/>
              <a:t>Período vespertino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4904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6. Momento dos avisos.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A coordenadora local PNAIC, Daniela, estará divulgando algumas informações sobre o programa e demais demandas relativas à Rede Municipal de Educação de Florianópolis SC.</a:t>
            </a:r>
          </a:p>
          <a:p>
            <a:pPr marL="0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70776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4" y="48389"/>
            <a:ext cx="10353761" cy="1326321"/>
          </a:xfrm>
        </p:spPr>
        <p:txBody>
          <a:bodyPr/>
          <a:lstStyle/>
          <a:p>
            <a:pPr algn="l"/>
            <a:r>
              <a:rPr lang="pt-BR" dirty="0"/>
              <a:t>7. Momento deleite.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3" y="1209656"/>
            <a:ext cx="10796125" cy="369513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>
                <a:effectLst/>
              </a:rPr>
              <a:t>Apresentação do vídeo “Despertar: O Discurso de Charlie Chaplin Dublado - HD Brasil”. Duração: 12m. 55s.</a:t>
            </a:r>
          </a:p>
          <a:p>
            <a:pPr marL="0" indent="0" algn="just">
              <a:buNone/>
            </a:pPr>
            <a:r>
              <a:rPr lang="pt-BR" sz="6400" i="1" dirty="0"/>
              <a:t>Trecho do filme “O Grande Ditador” de 1940.</a:t>
            </a:r>
          </a:p>
          <a:p>
            <a:pPr marL="0" indent="0" algn="just">
              <a:buNone/>
            </a:pPr>
            <a:r>
              <a:rPr lang="pt-BR" sz="6400" i="1" dirty="0"/>
              <a:t>Foi o primeiro filme falado e o ultimo em que Charlie usa as vestimentas de Carlitos.</a:t>
            </a:r>
          </a:p>
          <a:p>
            <a:pPr marL="0" indent="0" algn="just">
              <a:buNone/>
            </a:pPr>
            <a:r>
              <a:rPr lang="pt-BR" sz="6400" i="1" dirty="0"/>
              <a:t>Foi indicado em cinco categorias no Oscar, mas perdeu em todas.</a:t>
            </a:r>
          </a:p>
          <a:p>
            <a:pPr marL="0" indent="0" algn="just">
              <a:buNone/>
            </a:pPr>
            <a:r>
              <a:rPr lang="pt-BR" sz="6400" i="1" dirty="0"/>
              <a:t>Na ocasião de seu lançamento, os Estados Unidos ainda não havia entrado na 2ª Guerra Mundial.</a:t>
            </a:r>
          </a:p>
          <a:p>
            <a:pPr marL="0" indent="0" algn="just">
              <a:buNone/>
            </a:pPr>
            <a:r>
              <a:rPr lang="pt-BR" sz="6400" i="1" dirty="0"/>
              <a:t>A invasão da França por parte dos alemães inspirou Chaplin a incluir o famoso discurso final de “O Grande ditador”.</a:t>
            </a:r>
          </a:p>
          <a:p>
            <a:pPr marL="0" indent="0" algn="just">
              <a:buNone/>
            </a:pPr>
            <a:r>
              <a:rPr lang="pt-BR" sz="6400" i="1" dirty="0"/>
              <a:t>Pelo discurso, foi taxado de comunista!</a:t>
            </a:r>
          </a:p>
          <a:p>
            <a:pPr marL="0" indent="0" algn="just">
              <a:buNone/>
            </a:pPr>
            <a:r>
              <a:rPr lang="pt-BR" sz="6400" i="1" dirty="0"/>
              <a:t>Em verdade, é um discurso humanista, profundo e atual! </a:t>
            </a:r>
          </a:p>
          <a:p>
            <a:pPr marL="0" indent="0" algn="just">
              <a:buNone/>
            </a:pPr>
            <a:r>
              <a:rPr lang="pt-BR" sz="6400" i="1" dirty="0"/>
              <a:t>CRÉDITOS: O Grande Ditador - The </a:t>
            </a:r>
            <a:r>
              <a:rPr lang="pt-BR" sz="6400" i="1" dirty="0" err="1"/>
              <a:t>great</a:t>
            </a:r>
            <a:r>
              <a:rPr lang="pt-BR" sz="6400" i="1" dirty="0"/>
              <a:t> </a:t>
            </a:r>
            <a:r>
              <a:rPr lang="pt-BR" sz="6400" i="1" dirty="0" err="1"/>
              <a:t>dictator</a:t>
            </a:r>
            <a:r>
              <a:rPr lang="pt-BR" sz="6400" i="1" dirty="0"/>
              <a:t> 1940 –</a:t>
            </a:r>
          </a:p>
          <a:p>
            <a:pPr marL="0" indent="0" algn="just">
              <a:buNone/>
            </a:pPr>
            <a:r>
              <a:rPr lang="pt-BR" sz="6400" i="1" dirty="0"/>
              <a:t>DUBLAGEM: Sílvio </a:t>
            </a:r>
            <a:r>
              <a:rPr lang="pt-BR" sz="6400" i="1" dirty="0" err="1"/>
              <a:t>Navas</a:t>
            </a:r>
            <a:r>
              <a:rPr lang="pt-BR" sz="6400" i="1" dirty="0"/>
              <a:t> - NARRAÇÃO: </a:t>
            </a:r>
            <a:r>
              <a:rPr lang="pt-BR" sz="6400" i="1" dirty="0" err="1"/>
              <a:t>Dilson</a:t>
            </a:r>
            <a:r>
              <a:rPr lang="pt-BR" sz="6400" i="1" dirty="0"/>
              <a:t> Campos </a:t>
            </a:r>
          </a:p>
          <a:p>
            <a:pPr marL="0" indent="0" algn="just">
              <a:buNone/>
            </a:pPr>
            <a:r>
              <a:rPr lang="pt-BR" sz="6400" i="1" dirty="0"/>
              <a:t>MÚSICAS: The Power </a:t>
            </a:r>
            <a:r>
              <a:rPr lang="pt-BR" sz="6400" i="1" dirty="0" err="1"/>
              <a:t>Of</a:t>
            </a:r>
            <a:r>
              <a:rPr lang="pt-BR" sz="6400" i="1" dirty="0"/>
              <a:t> </a:t>
            </a:r>
            <a:r>
              <a:rPr lang="pt-BR" sz="6400" i="1" dirty="0" err="1"/>
              <a:t>Our</a:t>
            </a:r>
            <a:r>
              <a:rPr lang="pt-BR" sz="6400" i="1" dirty="0"/>
              <a:t> </a:t>
            </a:r>
            <a:r>
              <a:rPr lang="pt-BR" sz="6400" i="1" dirty="0" err="1"/>
              <a:t>Imagination</a:t>
            </a:r>
            <a:r>
              <a:rPr lang="pt-BR" sz="6400" i="1" dirty="0"/>
              <a:t> - </a:t>
            </a:r>
            <a:r>
              <a:rPr lang="pt-BR" sz="6400" i="1" dirty="0" err="1"/>
              <a:t>J.C.Vogt</a:t>
            </a:r>
            <a:r>
              <a:rPr lang="pt-BR" sz="6400" i="1" dirty="0"/>
              <a:t> - </a:t>
            </a:r>
            <a:r>
              <a:rPr lang="pt-BR" sz="6400" i="1" dirty="0" err="1"/>
              <a:t>Inception</a:t>
            </a:r>
            <a:r>
              <a:rPr lang="pt-BR" sz="6400" i="1" dirty="0"/>
              <a:t> </a:t>
            </a:r>
          </a:p>
          <a:p>
            <a:pPr marL="0" indent="0" algn="just">
              <a:buNone/>
            </a:pPr>
            <a:r>
              <a:rPr lang="pt-BR" sz="6400" i="1" dirty="0"/>
              <a:t>Cover </a:t>
            </a:r>
            <a:r>
              <a:rPr lang="pt-BR" sz="6400" i="1" dirty="0" err="1"/>
              <a:t>Smile</a:t>
            </a:r>
            <a:r>
              <a:rPr lang="pt-BR" sz="6400" i="1" dirty="0"/>
              <a:t> - Harry </a:t>
            </a:r>
            <a:r>
              <a:rPr lang="pt-BR" sz="6400" i="1" dirty="0" err="1"/>
              <a:t>Völker</a:t>
            </a:r>
            <a:r>
              <a:rPr lang="pt-BR" sz="6400" i="1" dirty="0"/>
              <a:t>  - EDIÇÃO: </a:t>
            </a:r>
            <a:r>
              <a:rPr lang="pt-BR" sz="6400" i="1" dirty="0" err="1"/>
              <a:t>Photo</a:t>
            </a:r>
            <a:r>
              <a:rPr lang="pt-BR" sz="6400" i="1" dirty="0"/>
              <a:t> Amaral.</a:t>
            </a:r>
          </a:p>
          <a:p>
            <a:pPr marL="0" indent="0" algn="just">
              <a:buNone/>
            </a:pPr>
            <a:r>
              <a:rPr lang="pt-BR" sz="5600" i="1" dirty="0">
                <a:hlinkClick r:id="rId2"/>
              </a:rPr>
              <a:t>https://www.youtube.com/watch?v=XZ4eS7ZbJlk</a:t>
            </a:r>
            <a:endParaRPr lang="pt-BR" sz="5600" i="1" dirty="0"/>
          </a:p>
          <a:p>
            <a:pPr marL="0" indent="0" algn="just">
              <a:buNone/>
            </a:pPr>
            <a:endParaRPr lang="pt-BR" sz="5600" i="1" dirty="0"/>
          </a:p>
          <a:p>
            <a:pPr marL="0" indent="0" algn="just">
              <a:buNone/>
            </a:pPr>
            <a:endParaRPr lang="pt-BR" sz="2800" dirty="0"/>
          </a:p>
        </p:txBody>
      </p:sp>
      <p:pic>
        <p:nvPicPr>
          <p:cNvPr id="5" name="Imagem 4">
            <a:hlinkClick r:id="rId2"/>
            <a:extLst>
              <a:ext uri="{FF2B5EF4-FFF2-40B4-BE49-F238E27FC236}">
                <a16:creationId xmlns:a16="http://schemas.microsoft.com/office/drawing/2014/main" id="{53543BE5-CF59-4221-932D-068F0120BF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753" y="3904396"/>
            <a:ext cx="4758165" cy="265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954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06" y="926841"/>
            <a:ext cx="10954139" cy="780661"/>
          </a:xfrm>
        </p:spPr>
        <p:txBody>
          <a:bodyPr>
            <a:normAutofit fontScale="90000"/>
          </a:bodyPr>
          <a:lstStyle/>
          <a:p>
            <a:pPr algn="l"/>
            <a:r>
              <a:rPr lang="pt-BR" sz="3600" dirty="0"/>
              <a:t>8.Apresentação e reflexão do </a:t>
            </a:r>
            <a:r>
              <a:rPr lang="pt-BR" sz="3600" dirty="0" err="1"/>
              <a:t>powerpoint</a:t>
            </a:r>
            <a:r>
              <a:rPr lang="pt-BR" sz="3600" dirty="0"/>
              <a:t> com o tema “Leitura”</a:t>
            </a:r>
            <a:br>
              <a:rPr lang="pt-BR" sz="1300" dirty="0"/>
            </a:b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07" y="1581432"/>
            <a:ext cx="10954138" cy="3695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/>
              <a:t>Temas abordados: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 Resultados e reflexão da Avaliação Nacional da Alfabetização (ANA) 2016.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A leitura na perspectiva da Proposta Curricular de Florianópolis.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Dimensões </a:t>
            </a:r>
            <a:r>
              <a:rPr lang="pt-BR" sz="2400" dirty="0" err="1"/>
              <a:t>intra</a:t>
            </a:r>
            <a:r>
              <a:rPr lang="pt-BR" sz="2400" dirty="0"/>
              <a:t> e </a:t>
            </a:r>
            <a:r>
              <a:rPr lang="pt-BR" sz="2400" dirty="0" err="1"/>
              <a:t>inter</a:t>
            </a:r>
            <a:r>
              <a:rPr lang="pt-BR" sz="2400" dirty="0"/>
              <a:t> psicológica da leitura.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Concepções de leitura. (Leitura como: cognição e processo cultural; Decifração e compreensão; Práticas de letramento e interação social).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Possibilidades de sistematização do ensino de leitura.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32DE40-F0DD-4F12-8788-3F4A3995524B}"/>
              </a:ext>
            </a:extLst>
          </p:cNvPr>
          <p:cNvSpPr txBox="1"/>
          <p:nvPr/>
        </p:nvSpPr>
        <p:spPr>
          <a:xfrm>
            <a:off x="849085" y="5617028"/>
            <a:ext cx="10534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cap="all" dirty="0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Bookman Old Style" panose="02050604050505020204"/>
                <a:ea typeface="+mj-ea"/>
                <a:cs typeface="+mj-cs"/>
              </a:rPr>
              <a:t>Observação: Esta apresentação foi criada e disponibilizada pela Coordenadora local Daniela Guse Weber.   </a:t>
            </a:r>
            <a:br>
              <a:rPr lang="pt-BR" sz="3100" b="1" cap="all" dirty="0"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Bookman Old Style" panose="02050604050505020204"/>
                <a:ea typeface="+mj-ea"/>
                <a:cs typeface="+mj-cs"/>
              </a:rPr>
            </a:br>
            <a:r>
              <a:rPr lang="pt-BR" sz="1200" b="1" cap="all" dirty="0">
                <a:solidFill>
                  <a:srgbClr val="ABDAFC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Bookman Old Style" panose="02050604050505020204"/>
                <a:ea typeface="+mj-ea"/>
                <a:cs typeface="+mj-cs"/>
                <a:hlinkClick r:id="rId2"/>
              </a:rPr>
              <a:t>https://drive.google.com/file/d/1_bQOtrHBl-eQJAwB-S9uIdl27FydDkmL/view?usp=sharing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3771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06" y="478972"/>
            <a:ext cx="11094757" cy="1326321"/>
          </a:xfrm>
        </p:spPr>
        <p:txBody>
          <a:bodyPr>
            <a:noAutofit/>
          </a:bodyPr>
          <a:lstStyle/>
          <a:p>
            <a:pPr algn="l"/>
            <a:r>
              <a:rPr lang="pt-BR" sz="2800" dirty="0"/>
              <a:t>9. Apresentação de uma atividade modelo de Roda de Leitura (Riter). </a:t>
            </a:r>
            <a:r>
              <a:rPr lang="pt-BR" sz="1800" dirty="0"/>
              <a:t>Produção: professor Gesiel, conforme a estudada no Caderno PNAIC - 5 de 2015.</a:t>
            </a:r>
            <a:br>
              <a:rPr lang="pt-BR" sz="1800" dirty="0"/>
            </a:br>
            <a:endParaRPr lang="pt-BR" sz="1200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06" y="1805293"/>
            <a:ext cx="10954138" cy="3695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/>
              <a:t>Temas abordados: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  Roda de Leitura (Riter 2009)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  Perguntas geradoras como estratégia para leitura compreensiva:  objetivas, inferenciais e subjetivas.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  Intertextualidade.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  Leitura, exploração e extrapolação.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  Gênero textual Conto.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517F5D8B-F4B0-4606-A8F5-D9ACB86A56B1}"/>
              </a:ext>
            </a:extLst>
          </p:cNvPr>
          <p:cNvSpPr/>
          <p:nvPr/>
        </p:nvSpPr>
        <p:spPr>
          <a:xfrm>
            <a:off x="689806" y="5766548"/>
            <a:ext cx="107775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chemeClr val="tx2"/>
                </a:solidFill>
                <a:hlinkClick r:id="rId2"/>
              </a:rPr>
              <a:t>https://drive.google.com/file/d/1NoUFRLc0fHzhqJ88InJIhfAyX2HRZHwa/view?usp=sharing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537006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06" y="175234"/>
            <a:ext cx="10954139" cy="1326321"/>
          </a:xfrm>
        </p:spPr>
        <p:txBody>
          <a:bodyPr>
            <a:normAutofit/>
          </a:bodyPr>
          <a:lstStyle/>
          <a:p>
            <a:pPr algn="l"/>
            <a:r>
              <a:rPr lang="pt-BR" sz="3200" dirty="0"/>
              <a:t>10.	Produção de um planejamento de Roda de Leitura -  Riter (2009)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06" y="1501555"/>
            <a:ext cx="10954138" cy="3695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/>
              <a:t>Metodologia: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 Formar grupos de três professores alfabetizadores.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FF00"/>
                </a:solidFill>
              </a:rPr>
              <a:t>Propor a cada grupo, que produzam um planejamento de Roda de Leitura. No entanto, deve-se enfatizar que o mesmo deve conter elementos composicionais, teóricos e metodológicos do apresentado pelo formador.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Propor a ida à biblioteca do CEC (sala no outro andar do prédio) para a escolha de livros que serão utilizados como recursos para a produção dos planos de aula, ou disponibiliza-los na própria sala de formação.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FFFF00"/>
                </a:solidFill>
              </a:rPr>
              <a:t>Retornar a sala de formação e disponibilizar folhas A4 em branco para que os grupos de professores alfabetizadores produzam seu planejamento da Roda de Leitura.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Recomendar a releitura do texto referência disponibilizado e trabalhado durante a formação, em caso de dúvidas.</a:t>
            </a:r>
          </a:p>
        </p:txBody>
      </p:sp>
    </p:spTree>
    <p:extLst>
      <p:ext uri="{BB962C8B-B14F-4D97-AF65-F5344CB8AC3E}">
        <p14:creationId xmlns:p14="http://schemas.microsoft.com/office/powerpoint/2010/main" val="830297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06" y="595798"/>
            <a:ext cx="10954139" cy="1326321"/>
          </a:xfrm>
        </p:spPr>
        <p:txBody>
          <a:bodyPr>
            <a:normAutofit/>
          </a:bodyPr>
          <a:lstStyle/>
          <a:p>
            <a:pPr algn="l"/>
            <a:r>
              <a:rPr lang="pt-BR" sz="3600" dirty="0"/>
              <a:t>11.	Apresentação dos planejamentos da Roda de Leitura.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31" y="2453278"/>
            <a:ext cx="10954138" cy="369513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3200" dirty="0"/>
              <a:t> Propor que os grupos apresentem e defendam seus planejamentos de Roda de Leitura para o grande grupo. Estas ações devem ser conectadas com os estudos desta formação.</a:t>
            </a:r>
          </a:p>
        </p:txBody>
      </p:sp>
    </p:spTree>
    <p:extLst>
      <p:ext uri="{BB962C8B-B14F-4D97-AF65-F5344CB8AC3E}">
        <p14:creationId xmlns:p14="http://schemas.microsoft.com/office/powerpoint/2010/main" val="1451566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06" y="595798"/>
            <a:ext cx="10954139" cy="1326321"/>
          </a:xfrm>
        </p:spPr>
        <p:txBody>
          <a:bodyPr>
            <a:normAutofit/>
          </a:bodyPr>
          <a:lstStyle/>
          <a:p>
            <a:pPr algn="just"/>
            <a:r>
              <a:rPr lang="pt-BR" sz="3300" dirty="0"/>
              <a:t>12.	Devolução dos livros da biblioteca.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31" y="2238674"/>
            <a:ext cx="10954138" cy="369513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3200" dirty="0"/>
              <a:t> Levar os professores alfabetizadores à biblioteca do CEC para a devolução dos livros emprestados para a produção dos planos de aula.</a:t>
            </a:r>
          </a:p>
        </p:txBody>
      </p:sp>
    </p:spTree>
    <p:extLst>
      <p:ext uri="{BB962C8B-B14F-4D97-AF65-F5344CB8AC3E}">
        <p14:creationId xmlns:p14="http://schemas.microsoft.com/office/powerpoint/2010/main" val="1600698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06" y="595798"/>
            <a:ext cx="10954139" cy="1326321"/>
          </a:xfrm>
        </p:spPr>
        <p:txBody>
          <a:bodyPr>
            <a:normAutofit/>
          </a:bodyPr>
          <a:lstStyle/>
          <a:p>
            <a:pPr algn="l"/>
            <a:r>
              <a:rPr lang="pt-BR" sz="4000" dirty="0"/>
              <a:t>ATIVIDADE A Distância (8 horas) PRESENCIAL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31" y="2238674"/>
            <a:ext cx="10954138" cy="369513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3200" dirty="0"/>
              <a:t> Fazer Leitura reflexiva e síntese do texto “Intersubjetividade e intrassubjetividade no ato de ler: a formação de leitores na Educação Básica” Mary Elizabeth </a:t>
            </a:r>
            <a:r>
              <a:rPr lang="pt-BR" sz="3200" dirty="0" err="1"/>
              <a:t>Cerutti</a:t>
            </a:r>
            <a:r>
              <a:rPr lang="pt-BR" sz="3200" dirty="0"/>
              <a:t> </a:t>
            </a:r>
            <a:r>
              <a:rPr lang="pt-BR" sz="3200" dirty="0" err="1"/>
              <a:t>Rizzatti</a:t>
            </a:r>
            <a:r>
              <a:rPr lang="pt-BR" sz="3200" dirty="0"/>
              <a:t>. Aline Cassol </a:t>
            </a:r>
            <a:r>
              <a:rPr lang="pt-BR" sz="3200" dirty="0" err="1"/>
              <a:t>Daga</a:t>
            </a:r>
            <a:r>
              <a:rPr lang="pt-BR" sz="3200" dirty="0"/>
              <a:t>. </a:t>
            </a:r>
            <a:r>
              <a:rPr lang="pt-BR" sz="3200" dirty="0" err="1"/>
              <a:t>Sabatha</a:t>
            </a:r>
            <a:r>
              <a:rPr lang="pt-BR" sz="3200" dirty="0"/>
              <a:t> </a:t>
            </a:r>
            <a:r>
              <a:rPr lang="pt-BR" sz="3200" dirty="0" err="1"/>
              <a:t>Catoia</a:t>
            </a:r>
            <a:r>
              <a:rPr lang="pt-BR" sz="3200" dirty="0"/>
              <a:t> Dias.</a:t>
            </a:r>
          </a:p>
          <a:p>
            <a:pPr marL="0" indent="0" algn="just">
              <a:buNone/>
            </a:pPr>
            <a:r>
              <a:rPr lang="pt-BR" sz="1800" dirty="0">
                <a:solidFill>
                  <a:schemeClr val="accent2">
                    <a:lumMod val="20000"/>
                    <a:lumOff val="80000"/>
                  </a:schemeClr>
                </a:solidFill>
                <a:hlinkClick r:id="rId2"/>
              </a:rPr>
              <a:t>https://drive.google.com/file/d/1mRG3tj34hMBtetUZ6Ymq0Iv3u6vxaYgm/view?usp=sharing</a:t>
            </a:r>
            <a:endParaRPr lang="pt-BR" sz="1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56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20FCC9-5AC0-467B-A8E8-9B7ADAAF8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69" y="1214438"/>
            <a:ext cx="9001462" cy="2387600"/>
          </a:xfrm>
        </p:spPr>
        <p:txBody>
          <a:bodyPr/>
          <a:lstStyle/>
          <a:p>
            <a:r>
              <a:rPr lang="pt-BR" sz="6000" dirty="0"/>
              <a:t>Período matutino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9171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06" y="595798"/>
            <a:ext cx="10954139" cy="1326321"/>
          </a:xfrm>
        </p:spPr>
        <p:txBody>
          <a:bodyPr>
            <a:normAutofit/>
          </a:bodyPr>
          <a:lstStyle/>
          <a:p>
            <a:pPr algn="l"/>
            <a:r>
              <a:rPr lang="pt-BR" sz="4000" dirty="0"/>
              <a:t>ATIVIDADE EM SERVIÇO (12 horas)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31" y="2238674"/>
            <a:ext cx="10954138" cy="369513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3200" dirty="0"/>
              <a:t> Aplicar na turma, na qual trabalha, o planejamento de Roda de Leitura, produzido na formação.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200" dirty="0"/>
              <a:t> Produzir um pequeno relato da aplicação, juntamente com fotos deste momento.</a:t>
            </a:r>
          </a:p>
        </p:txBody>
      </p:sp>
    </p:spTree>
    <p:extLst>
      <p:ext uri="{BB962C8B-B14F-4D97-AF65-F5344CB8AC3E}">
        <p14:creationId xmlns:p14="http://schemas.microsoft.com/office/powerpoint/2010/main" val="463541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0. MOMENTO DE FORMAÇÃO PARALELA AO PNAIC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Espaço ocupado pela Guarda Municipal de Florianópolis para a Formação sobre “Cidades Inovadoras”. Com duração de 02 horas.</a:t>
            </a:r>
          </a:p>
        </p:txBody>
      </p:sp>
    </p:spTree>
    <p:extLst>
      <p:ext uri="{BB962C8B-B14F-4D97-AF65-F5344CB8AC3E}">
        <p14:creationId xmlns:p14="http://schemas.microsoft.com/office/powerpoint/2010/main" val="51655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1. resgate de da formação passada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/>
              <a:t> Apresentação da sequência didática (RETIFICADA) “Agrupamentos produtivos para o trabalho de alfabetização na perspectiva do letramento ”</a:t>
            </a:r>
          </a:p>
          <a:p>
            <a:pPr marL="0" indent="0" algn="just">
              <a:buNone/>
            </a:pPr>
            <a:r>
              <a:rPr lang="pt-BR" sz="1600" dirty="0">
                <a:hlinkClick r:id="rId2"/>
              </a:rPr>
              <a:t>https://drive.google.com/file/d/1MJ_X-UlVUMFzM6-OjglzyqECvjPSZjW5/view?usp=sharing</a:t>
            </a:r>
            <a:endParaRPr lang="pt-BR" sz="16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/>
              <a:t> Apresentação, em fotos,  das produções de alguns alunos. </a:t>
            </a:r>
            <a:r>
              <a:rPr lang="pt-BR" sz="1400" dirty="0">
                <a:hlinkClick r:id="rId3"/>
              </a:rPr>
              <a:t>https://drive.google.com/drive/folders/1w0fXawK0IaPl33N1YwWyKA60E15t4o3A?usp=sharing</a:t>
            </a:r>
            <a:endParaRPr lang="pt-BR" sz="1400" dirty="0"/>
          </a:p>
          <a:p>
            <a:pPr marL="0" indent="0" algn="just">
              <a:buNone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579060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2. Momento dos avisos.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A coordenadora local PNAIC, Daniela, estará divulgando algumas informações sobre o programa e demais demandas relativas à Rede Municipal de Educação de Florianópolis SC.</a:t>
            </a:r>
          </a:p>
          <a:p>
            <a:pPr marL="0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6257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3. Momento deleite.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Apresentação do vídeo “Inversão de valores entre Pais e Escola” Com Mário Sérgio Cortella. Duração: 3m. 52s.</a:t>
            </a:r>
          </a:p>
          <a:p>
            <a:pPr marL="0" indent="0" algn="just">
              <a:buNone/>
            </a:pPr>
            <a:r>
              <a:rPr lang="pt-BR" sz="2400" i="1" dirty="0"/>
              <a:t>Uma descrição maravilhosa a respeito da infeliz inversão de valores que os pais estão fazendo nos dias atuais.</a:t>
            </a:r>
          </a:p>
          <a:p>
            <a:pPr marL="0" indent="0" algn="just">
              <a:buNone/>
            </a:pPr>
            <a:r>
              <a:rPr lang="pt-BR" sz="2400" i="1" dirty="0"/>
              <a:t>Ótima para reflexão...</a:t>
            </a:r>
          </a:p>
          <a:p>
            <a:pPr marL="0" indent="0" algn="just">
              <a:buNone/>
            </a:pPr>
            <a:r>
              <a:rPr lang="pt-BR" sz="1800" dirty="0">
                <a:solidFill>
                  <a:schemeClr val="tx2"/>
                </a:solidFill>
              </a:rPr>
              <a:t>https://www.youtube.com/watch?v=HXUvwO0XHcg</a:t>
            </a:r>
          </a:p>
          <a:p>
            <a:pPr marL="0" indent="0" algn="just">
              <a:buNone/>
            </a:pPr>
            <a:endParaRPr lang="pt-BR" sz="2800" dirty="0"/>
          </a:p>
        </p:txBody>
      </p:sp>
      <p:pic>
        <p:nvPicPr>
          <p:cNvPr id="5" name="Imagem 4">
            <a:hlinkClick r:id="rId2"/>
            <a:extLst>
              <a:ext uri="{FF2B5EF4-FFF2-40B4-BE49-F238E27FC236}">
                <a16:creationId xmlns:a16="http://schemas.microsoft.com/office/drawing/2014/main" id="{CED8FA99-11A9-49D2-98B6-2301BD9093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894" y="3743286"/>
            <a:ext cx="5263354" cy="296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951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4. Momento da Leitura e reflexão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4000" dirty="0"/>
              <a:t>Texto referência </a:t>
            </a:r>
            <a:r>
              <a:rPr lang="pt-BR" sz="4000" b="1" dirty="0">
                <a:solidFill>
                  <a:srgbClr val="FFFF99"/>
                </a:solidFill>
              </a:rPr>
              <a:t>“Formação de leitores na escola: leitura como prática social” </a:t>
            </a:r>
          </a:p>
          <a:p>
            <a:pPr marL="0" indent="0" algn="just">
              <a:buNone/>
            </a:pPr>
            <a:r>
              <a:rPr lang="pt-BR" sz="2800" dirty="0"/>
              <a:t>Autores: Telma Ferraz Leal (Professora da Universidade Federal de Pernambuco) e Ester </a:t>
            </a:r>
            <a:r>
              <a:rPr lang="pt-BR" sz="2800" dirty="0" err="1"/>
              <a:t>Calland</a:t>
            </a:r>
            <a:r>
              <a:rPr lang="pt-BR" sz="2800" dirty="0"/>
              <a:t> de Sousa Rosa (Professora da Universidade Federal de Pernambuco)” Caderno 5 PNAIC 2015, páginas 32 a 45.	                     </a:t>
            </a:r>
            <a:r>
              <a:rPr lang="pt-BR" sz="1800" dirty="0">
                <a:hlinkClick r:id="rId2"/>
              </a:rPr>
              <a:t>https://drive.google.com/file/d/1eY8rfjXYcx0uTcnAfp8MzJVTSDo0YwvS/view?usp=sharing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440886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517816"/>
            <a:ext cx="10353761" cy="1326321"/>
          </a:xfrm>
        </p:spPr>
        <p:txBody>
          <a:bodyPr/>
          <a:lstStyle/>
          <a:p>
            <a:pPr algn="l"/>
            <a:r>
              <a:rPr lang="pt-BR" dirty="0"/>
              <a:t>4. Momento da Leitura e reflexão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1750831"/>
            <a:ext cx="10353762" cy="3695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/>
              <a:t>Metodologia: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Dividir o grande grupo em três subgrupos;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Oferecer aos grupos de professores alfabetizadores, de forma impressa, o texto                             “ Formação de leitores na escola: leitura como prática social”;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Propor ao subgrupo 1 a leitura e reflexão do texto “Introdução do tema e As finalidades de leitura e os sentidos do texto” pág. 32 a 34;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Propor ao subgrupo 2 a leitura e reflexão do texto “A dimensão cognitiva do ato de ler e a prática docente” pág. 34 a 40;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Propor ao subgrupo 3 a leitura e reflexão do texto “O s conhecimentos linguísticos para a compreensão dos textos e A exploração dos temas dos textos. As relações com os gêneros e considerações finais” pág. 40 a 44;</a:t>
            </a:r>
          </a:p>
        </p:txBody>
      </p:sp>
    </p:spTree>
    <p:extLst>
      <p:ext uri="{BB962C8B-B14F-4D97-AF65-F5344CB8AC3E}">
        <p14:creationId xmlns:p14="http://schemas.microsoft.com/office/powerpoint/2010/main" val="3931980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E6918-123D-4182-A936-CE9D5AD2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517816"/>
            <a:ext cx="10353761" cy="1326321"/>
          </a:xfrm>
        </p:spPr>
        <p:txBody>
          <a:bodyPr/>
          <a:lstStyle/>
          <a:p>
            <a:pPr algn="l"/>
            <a:r>
              <a:rPr lang="pt-BR" dirty="0"/>
              <a:t>4. Momento da Leitura e reflexão 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C908C-1BB0-4ED9-B054-A7BF2F43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1750831"/>
            <a:ext cx="10353762" cy="3695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/>
              <a:t>Observação:</a:t>
            </a:r>
          </a:p>
          <a:p>
            <a:pPr marL="0" indent="0" algn="just">
              <a:buNone/>
            </a:pPr>
            <a:r>
              <a:rPr lang="pt-BR" sz="2800" dirty="0"/>
              <a:t>Os subgrupos, durante este momento, anotarão os tópicos do trecho do seu texto que julgarem mais relevantes, em uma folha de papel pardo em forma de lista.</a:t>
            </a:r>
          </a:p>
          <a:p>
            <a:pPr marL="0" indent="0" algn="just">
              <a:buNone/>
            </a:pPr>
            <a:r>
              <a:rPr lang="pt-BR" sz="2800" dirty="0"/>
              <a:t>Este material servirá de auxílio para o próximo momento da formação. </a:t>
            </a:r>
          </a:p>
        </p:txBody>
      </p:sp>
    </p:spTree>
    <p:extLst>
      <p:ext uri="{BB962C8B-B14F-4D97-AF65-F5344CB8AC3E}">
        <p14:creationId xmlns:p14="http://schemas.microsoft.com/office/powerpoint/2010/main" val="4041548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252</TotalTime>
  <Words>1233</Words>
  <Application>Microsoft Office PowerPoint</Application>
  <PresentationFormat>Widescreen</PresentationFormat>
  <Paragraphs>86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Bookman Old Style</vt:lpstr>
      <vt:lpstr>Rockwell</vt:lpstr>
      <vt:lpstr>Wingdings</vt:lpstr>
      <vt:lpstr>Damask</vt:lpstr>
      <vt:lpstr>Formação pnaic </vt:lpstr>
      <vt:lpstr>Período matutino </vt:lpstr>
      <vt:lpstr>0. MOMENTO DE FORMAÇÃO PARALELA AO PNAIC</vt:lpstr>
      <vt:lpstr>1. resgate de da formação passada </vt:lpstr>
      <vt:lpstr>2. Momento dos avisos. </vt:lpstr>
      <vt:lpstr>3. Momento deleite.</vt:lpstr>
      <vt:lpstr>4. Momento da Leitura e reflexão </vt:lpstr>
      <vt:lpstr>4. Momento da Leitura e reflexão </vt:lpstr>
      <vt:lpstr>4. Momento da Leitura e reflexão  </vt:lpstr>
      <vt:lpstr>5. Momento do compartilhamento das reflexões e debate </vt:lpstr>
      <vt:lpstr>Período vespertino </vt:lpstr>
      <vt:lpstr>6. Momento dos avisos. </vt:lpstr>
      <vt:lpstr>7. Momento deleite.</vt:lpstr>
      <vt:lpstr>8.Apresentação e reflexão do powerpoint com o tema “Leitura”  </vt:lpstr>
      <vt:lpstr>9. Apresentação de uma atividade modelo de Roda de Leitura (Riter). Produção: professor Gesiel, conforme a estudada no Caderno PNAIC - 5 de 2015. </vt:lpstr>
      <vt:lpstr>10. Produção de um planejamento de Roda de Leitura -  Riter (2009)</vt:lpstr>
      <vt:lpstr>11. Apresentação dos planejamentos da Roda de Leitura.</vt:lpstr>
      <vt:lpstr>12. Devolução dos livros da biblioteca.</vt:lpstr>
      <vt:lpstr>ATIVIDADE A Distância (8 horas) PRESENCIAL</vt:lpstr>
      <vt:lpstr>ATIVIDADE EM SERVIÇO (12 horas)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Formação pnaic</dc:title>
  <dc:creator>Gesiel Pereira da Silveira</dc:creator>
  <cp:lastModifiedBy>Gesiel Pereira da Silveira</cp:lastModifiedBy>
  <cp:revision>23</cp:revision>
  <dcterms:created xsi:type="dcterms:W3CDTF">2018-06-05T12:08:46Z</dcterms:created>
  <dcterms:modified xsi:type="dcterms:W3CDTF">2018-06-06T03:17:25Z</dcterms:modified>
</cp:coreProperties>
</file>