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7" r:id="rId4"/>
    <p:sldId id="258" r:id="rId5"/>
    <p:sldId id="259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409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3971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3325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45186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808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4352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5540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242914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50664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3817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5176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98044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9331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26803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42845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53746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918993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2815900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253227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5832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91931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8457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237743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77146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5191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074487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513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7851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08946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0198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239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08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>
              <a:solidFill>
                <a:srgbClr val="ACCB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973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15247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48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7F39CF2-8E93-44B9-918B-D571CBFF2410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pt-BR">
              <a:solidFill>
                <a:srgbClr val="ACCBF9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4ECCED9-472E-4E65-AC26-C95C111487AE}" type="datetimeFigureOut">
              <a:rPr lang="pt-BR" smtClean="0">
                <a:solidFill>
                  <a:srgbClr val="ACCBF9"/>
                </a:solidFill>
              </a:rPr>
              <a:pPr/>
              <a:t>07/11/2015</a:t>
            </a:fld>
            <a:endParaRPr lang="pt-BR">
              <a:solidFill>
                <a:srgbClr val="ACCBF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505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sz="3600" dirty="0"/>
              <a:t>Direitos de Aprendizagem no Ciclo de Alfabetização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pt-BR" dirty="0"/>
              <a:t>A organização do Ciclo de Alfabetização possibilita </a:t>
            </a:r>
            <a:r>
              <a:rPr lang="pt-BR" dirty="0" smtClean="0"/>
              <a:t>:</a:t>
            </a:r>
          </a:p>
          <a:p>
            <a:pPr marL="114300" indent="0">
              <a:buNone/>
            </a:pPr>
            <a:endParaRPr lang="pt-BR" dirty="0" smtClean="0"/>
          </a:p>
          <a:p>
            <a:pPr marL="571500" indent="-457200">
              <a:buAutoNum type="arabicParenR"/>
            </a:pPr>
            <a:r>
              <a:rPr lang="pt-BR" dirty="0" smtClean="0"/>
              <a:t>o </a:t>
            </a:r>
            <a:r>
              <a:rPr lang="pt-BR" dirty="0"/>
              <a:t>tempo de apropriação da cultura escolar, quando as crianças “aprendem a ser estudantes”; </a:t>
            </a:r>
            <a:endParaRPr lang="pt-BR" dirty="0" smtClean="0"/>
          </a:p>
          <a:p>
            <a:pPr marL="571500" indent="-457200">
              <a:buAutoNum type="arabicParenR"/>
            </a:pPr>
            <a:r>
              <a:rPr lang="pt-BR" dirty="0" smtClean="0"/>
              <a:t> </a:t>
            </a:r>
            <a:r>
              <a:rPr lang="pt-BR" dirty="0"/>
              <a:t>o tempo para o trabalho de apropriação e consolidação de conhecimentos sobre o sistema de escrita alfabética (SEA), considerando a complexidade desse sistema notacional; e </a:t>
            </a:r>
            <a:endParaRPr lang="pt-BR" dirty="0" smtClean="0"/>
          </a:p>
          <a:p>
            <a:pPr marL="571500" indent="-457200">
              <a:buAutoNum type="arabicParenR"/>
            </a:pPr>
            <a:r>
              <a:rPr lang="pt-BR" dirty="0" smtClean="0"/>
              <a:t>a </a:t>
            </a:r>
            <a:r>
              <a:rPr lang="pt-BR" dirty="0"/>
              <a:t>aquisição de “mais autoconfiança das crianças na aprendizagem dos demais componentes, sem que haja a reprovação nesse início de escolarização”. (BRASIL, 2012a, p.23</a:t>
            </a:r>
            <a:r>
              <a:rPr lang="pt-BR" dirty="0" smtClean="0"/>
              <a:t>) (p. 22)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57737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212160"/>
          </a:xfrm>
        </p:spPr>
        <p:txBody>
          <a:bodyPr>
            <a:normAutofit/>
          </a:bodyPr>
          <a:lstStyle/>
          <a:p>
            <a:endParaRPr lang="pt-BR" sz="2400" dirty="0" smtClean="0"/>
          </a:p>
          <a:p>
            <a:r>
              <a:rPr lang="pt-BR" sz="2400" i="1" dirty="0" smtClean="0"/>
              <a:t>Nos primeiros anos do ensino fundamental: </a:t>
            </a:r>
          </a:p>
          <a:p>
            <a:endParaRPr lang="pt-BR" sz="2400" i="1" dirty="0"/>
          </a:p>
          <a:p>
            <a:r>
              <a:rPr lang="pt-BR" sz="2400" i="1" dirty="0" smtClean="0"/>
              <a:t>“</a:t>
            </a:r>
            <a:r>
              <a:rPr lang="pt-BR" sz="2400" i="1" dirty="0"/>
              <a:t>temos como </a:t>
            </a:r>
            <a:r>
              <a:rPr lang="pt-BR" sz="2400" i="1" dirty="0">
                <a:solidFill>
                  <a:srgbClr val="C00000"/>
                </a:solidFill>
              </a:rPr>
              <a:t>tarefa básica </a:t>
            </a:r>
            <a:r>
              <a:rPr lang="pt-BR" sz="2400" i="1" dirty="0"/>
              <a:t>ampliar o universo de referências culturais das crianças, bem como contribuir para ampliar e aprofundar suas práticas de letramento” </a:t>
            </a:r>
            <a:endParaRPr lang="pt-BR" sz="2400" i="1" dirty="0" smtClean="0"/>
          </a:p>
          <a:p>
            <a:endParaRPr lang="pt-BR" sz="2400" i="1" dirty="0"/>
          </a:p>
          <a:p>
            <a:r>
              <a:rPr lang="pt-BR" sz="2400" i="1" dirty="0"/>
              <a:t>Para isso, </a:t>
            </a:r>
            <a:r>
              <a:rPr lang="pt-BR" sz="2400" i="1" dirty="0">
                <a:solidFill>
                  <a:srgbClr val="C00000"/>
                </a:solidFill>
              </a:rPr>
              <a:t>o currículo </a:t>
            </a:r>
            <a:r>
              <a:rPr lang="pt-BR" sz="2400" i="1" dirty="0"/>
              <a:t>deve abarcar “a compreensão e a produção de textos orais e escritos relativos a temáticas variadas” </a:t>
            </a:r>
            <a:r>
              <a:rPr lang="pt-BR" sz="2400" i="1" dirty="0" smtClean="0"/>
              <a:t> </a:t>
            </a:r>
            <a:r>
              <a:rPr lang="pt-BR" sz="2400" i="1" dirty="0"/>
              <a:t>e de diferentes gêneros de circulação social, </a:t>
            </a:r>
            <a:r>
              <a:rPr lang="pt-BR" sz="2400" i="1" dirty="0">
                <a:solidFill>
                  <a:srgbClr val="C00000"/>
                </a:solidFill>
              </a:rPr>
              <a:t>integrando os componentes curriculares </a:t>
            </a:r>
            <a:r>
              <a:rPr lang="pt-BR" sz="2400" i="1" dirty="0"/>
              <a:t>e </a:t>
            </a:r>
            <a:r>
              <a:rPr lang="pt-BR" sz="2400" i="1" dirty="0">
                <a:solidFill>
                  <a:srgbClr val="C00000"/>
                </a:solidFill>
              </a:rPr>
              <a:t>saberes diversos das crianças </a:t>
            </a:r>
            <a:r>
              <a:rPr lang="pt-BR" sz="2400" i="1" dirty="0"/>
              <a:t>e de suas comunidades de referência</a:t>
            </a:r>
            <a:r>
              <a:rPr lang="pt-BR" sz="2400" i="1" dirty="0" smtClean="0"/>
              <a:t>.</a:t>
            </a:r>
          </a:p>
          <a:p>
            <a:pPr marL="114300" indent="0" algn="r">
              <a:buNone/>
            </a:pPr>
            <a:r>
              <a:rPr lang="pt-BR" sz="2400" dirty="0" smtClean="0"/>
              <a:t>(p. 22-23)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081856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7620000" cy="6212160"/>
          </a:xfrm>
        </p:spPr>
        <p:txBody>
          <a:bodyPr>
            <a:normAutofit fontScale="92500"/>
          </a:bodyPr>
          <a:lstStyle/>
          <a:p>
            <a:pPr marL="114300" indent="0" algn="just">
              <a:buNone/>
            </a:pPr>
            <a:endParaRPr lang="pt-BR" sz="2800" i="1" dirty="0" smtClean="0"/>
          </a:p>
          <a:p>
            <a:pPr marL="114300" indent="0" algn="just">
              <a:buNone/>
            </a:pPr>
            <a:r>
              <a:rPr lang="pt-BR" sz="2800" i="1" dirty="0" smtClean="0"/>
              <a:t>“Aos </a:t>
            </a:r>
            <a:r>
              <a:rPr lang="pt-BR" sz="2800" i="1" dirty="0"/>
              <a:t>oito anos de idade, as crianças </a:t>
            </a:r>
            <a:r>
              <a:rPr lang="pt-BR" sz="2800" i="1" dirty="0" smtClean="0"/>
              <a:t>precisam:</a:t>
            </a:r>
          </a:p>
          <a:p>
            <a:pPr algn="just"/>
            <a:r>
              <a:rPr lang="pt-BR" sz="2800" i="1" dirty="0" smtClean="0"/>
              <a:t> </a:t>
            </a:r>
            <a:r>
              <a:rPr lang="pt-BR" sz="2800" i="1" dirty="0"/>
              <a:t>ter a compreensão do funcionamento do sistema de escrita; </a:t>
            </a:r>
            <a:endParaRPr lang="pt-BR" sz="2800" i="1" dirty="0" smtClean="0"/>
          </a:p>
          <a:p>
            <a:pPr algn="just"/>
            <a:r>
              <a:rPr lang="pt-BR" sz="2800" i="1" dirty="0" smtClean="0"/>
              <a:t>o </a:t>
            </a:r>
            <a:r>
              <a:rPr lang="pt-BR" sz="2800" i="1" dirty="0"/>
              <a:t>domínio das correspondências </a:t>
            </a:r>
            <a:r>
              <a:rPr lang="pt-BR" sz="2800" i="1" dirty="0" err="1"/>
              <a:t>grafofônicas</a:t>
            </a:r>
            <a:r>
              <a:rPr lang="pt-BR" sz="2800" i="1" dirty="0"/>
              <a:t>, mesmo que dominem poucas convenções ortográficas irregulares e poucas regularidades que exijam conhecimentos morfológicos mais complexos; </a:t>
            </a:r>
            <a:endParaRPr lang="pt-BR" sz="2800" i="1" dirty="0" smtClean="0"/>
          </a:p>
          <a:p>
            <a:pPr algn="just"/>
            <a:r>
              <a:rPr lang="pt-BR" sz="2800" i="1" dirty="0" smtClean="0"/>
              <a:t>a </a:t>
            </a:r>
            <a:r>
              <a:rPr lang="pt-BR" sz="2800" i="1" dirty="0"/>
              <a:t>fluência de leitura e o domínio de estratégias de compreensão e de produção de textos escritos. (BRASIL, 2012a, p.08</a:t>
            </a:r>
            <a:r>
              <a:rPr lang="pt-BR" sz="2800" i="1" dirty="0" smtClean="0"/>
              <a:t>)”</a:t>
            </a:r>
          </a:p>
          <a:p>
            <a:pPr marL="114300" indent="0" algn="r">
              <a:buNone/>
            </a:pPr>
            <a:r>
              <a:rPr lang="pt-BR" sz="2800" i="1" dirty="0" smtClean="0"/>
              <a:t>(p. 23)</a:t>
            </a:r>
            <a:endParaRPr lang="pt-BR" sz="2800" i="1" dirty="0"/>
          </a:p>
        </p:txBody>
      </p:sp>
    </p:spTree>
    <p:extLst>
      <p:ext uri="{BB962C8B-B14F-4D97-AF65-F5344CB8AC3E}">
        <p14:creationId xmlns:p14="http://schemas.microsoft.com/office/powerpoint/2010/main" val="1732962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ênci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djacênci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Adjacência">
  <a:themeElements>
    <a:clrScheme name="Elementar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ê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257</Words>
  <Application>Microsoft Office PowerPoint</Application>
  <PresentationFormat>Apresentação na tela (4:3)</PresentationFormat>
  <Paragraphs>19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slides</vt:lpstr>
      </vt:variant>
      <vt:variant>
        <vt:i4>3</vt:i4>
      </vt:variant>
    </vt:vector>
  </HeadingPairs>
  <TitlesOfParts>
    <vt:vector size="6" baseType="lpstr">
      <vt:lpstr>Adjacência</vt:lpstr>
      <vt:lpstr>1_Adjacência</vt:lpstr>
      <vt:lpstr>2_Adjacência</vt:lpstr>
      <vt:lpstr>Direitos de Aprendizagem no Ciclo de Alfabetização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Direitos de Aprendizagem no Ciclo de Alfabetização</dc:title>
  <dc:creator>Professor Gesiel</dc:creator>
  <cp:lastModifiedBy>Professor Gesiel</cp:lastModifiedBy>
  <cp:revision>1</cp:revision>
  <dcterms:created xsi:type="dcterms:W3CDTF">2015-11-07T23:04:17Z</dcterms:created>
  <dcterms:modified xsi:type="dcterms:W3CDTF">2015-11-07T23:08:13Z</dcterms:modified>
</cp:coreProperties>
</file>